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Bold" charset="1" panose="00000800000000000000"/>
      <p:regular r:id="rId21"/>
    </p:embeddedFont>
    <p:embeddedFont>
      <p:font typeface="Montserrat Heavy" charset="1" panose="00000A00000000000000"/>
      <p:regular r:id="rId22"/>
    </p:embeddedFont>
    <p:embeddedFont>
      <p:font typeface="Montserrat Ultra-Bold" charset="1" panose="00000900000000000000"/>
      <p:regular r:id="rId23"/>
    </p:embeddedFont>
    <p:embeddedFont>
      <p:font typeface="Montserrat" charset="1" panose="00000500000000000000"/>
      <p:regular r:id="rId24"/>
    </p:embeddedFont>
    <p:embeddedFont>
      <p:font typeface="Montserrat Medium"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9.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33.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jpe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jpe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14" Target="../media/image31.png" Type="http://schemas.openxmlformats.org/officeDocument/2006/relationships/image"/><Relationship Id="rId15" Target="../media/image9.png" Type="http://schemas.openxmlformats.org/officeDocument/2006/relationships/image"/><Relationship Id="rId2" Target="../media/image23.jpeg" Type="http://schemas.openxmlformats.org/officeDocument/2006/relationships/image"/><Relationship Id="rId3" Target="../media/image24.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3.png" Type="http://schemas.openxmlformats.org/officeDocument/2006/relationships/image"/><Relationship Id="rId8"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00557" y="7882334"/>
            <a:ext cx="19417379" cy="7227580"/>
          </a:xfrm>
          <a:custGeom>
            <a:avLst/>
            <a:gdLst/>
            <a:ahLst/>
            <a:cxnLst/>
            <a:rect r="r" b="b" t="t" l="l"/>
            <a:pathLst>
              <a:path h="7227580" w="19417379">
                <a:moveTo>
                  <a:pt x="0" y="0"/>
                </a:moveTo>
                <a:lnTo>
                  <a:pt x="19417379" y="0"/>
                </a:lnTo>
                <a:lnTo>
                  <a:pt x="19417379" y="7227580"/>
                </a:lnTo>
                <a:lnTo>
                  <a:pt x="0" y="7227580"/>
                </a:lnTo>
                <a:lnTo>
                  <a:pt x="0" y="0"/>
                </a:lnTo>
                <a:close/>
              </a:path>
            </a:pathLst>
          </a:custGeom>
          <a:blipFill>
            <a:blip r:embed="rId3"/>
            <a:stretch>
              <a:fillRect l="0" t="0" r="0" b="0"/>
            </a:stretch>
          </a:blipFill>
        </p:spPr>
      </p:sp>
      <p:grpSp>
        <p:nvGrpSpPr>
          <p:cNvPr name="Group 4" id="4"/>
          <p:cNvGrpSpPr/>
          <p:nvPr/>
        </p:nvGrpSpPr>
        <p:grpSpPr>
          <a:xfrm rot="0">
            <a:off x="3486570" y="3540738"/>
            <a:ext cx="11253841" cy="1014945"/>
            <a:chOff x="0" y="0"/>
            <a:chExt cx="3040785" cy="274238"/>
          </a:xfrm>
        </p:grpSpPr>
        <p:sp>
          <p:nvSpPr>
            <p:cNvPr name="Freeform 5" id="5"/>
            <p:cNvSpPr/>
            <p:nvPr/>
          </p:nvSpPr>
          <p:spPr>
            <a:xfrm flipH="false" flipV="false" rot="0">
              <a:off x="0" y="0"/>
              <a:ext cx="3040785" cy="274238"/>
            </a:xfrm>
            <a:custGeom>
              <a:avLst/>
              <a:gdLst/>
              <a:ahLst/>
              <a:cxnLst/>
              <a:rect r="r" b="b" t="t" l="l"/>
              <a:pathLst>
                <a:path h="274238" w="3040785">
                  <a:moveTo>
                    <a:pt x="0" y="0"/>
                  </a:moveTo>
                  <a:lnTo>
                    <a:pt x="3040785" y="0"/>
                  </a:lnTo>
                  <a:lnTo>
                    <a:pt x="3040785" y="274238"/>
                  </a:lnTo>
                  <a:lnTo>
                    <a:pt x="0" y="274238"/>
                  </a:lnTo>
                  <a:close/>
                </a:path>
              </a:pathLst>
            </a:custGeom>
            <a:solidFill>
              <a:srgbClr val="F10B0B"/>
            </a:solidFill>
          </p:spPr>
        </p:sp>
        <p:sp>
          <p:nvSpPr>
            <p:cNvPr name="TextBox 6" id="6"/>
            <p:cNvSpPr txBox="true"/>
            <p:nvPr/>
          </p:nvSpPr>
          <p:spPr>
            <a:xfrm>
              <a:off x="0" y="-38100"/>
              <a:ext cx="3040785" cy="312338"/>
            </a:xfrm>
            <a:prstGeom prst="rect">
              <a:avLst/>
            </a:prstGeom>
          </p:spPr>
          <p:txBody>
            <a:bodyPr anchor="ctr" rtlCol="false" tIns="50800" lIns="50800" bIns="50800" rIns="50800"/>
            <a:lstStyle/>
            <a:p>
              <a:pPr algn="ctr">
                <a:lnSpc>
                  <a:spcPts val="2083"/>
                </a:lnSpc>
              </a:pPr>
            </a:p>
          </p:txBody>
        </p:sp>
      </p:grpSp>
      <p:sp>
        <p:nvSpPr>
          <p:cNvPr name="Freeform 7" id="7"/>
          <p:cNvSpPr/>
          <p:nvPr/>
        </p:nvSpPr>
        <p:spPr>
          <a:xfrm flipH="true" flipV="true" rot="0">
            <a:off x="-564689" y="-4824657"/>
            <a:ext cx="19417379" cy="7227580"/>
          </a:xfrm>
          <a:custGeom>
            <a:avLst/>
            <a:gdLst/>
            <a:ahLst/>
            <a:cxnLst/>
            <a:rect r="r" b="b" t="t" l="l"/>
            <a:pathLst>
              <a:path h="7227580" w="19417379">
                <a:moveTo>
                  <a:pt x="19417378" y="7227580"/>
                </a:moveTo>
                <a:lnTo>
                  <a:pt x="0" y="7227580"/>
                </a:lnTo>
                <a:lnTo>
                  <a:pt x="0" y="0"/>
                </a:lnTo>
                <a:lnTo>
                  <a:pt x="19417378" y="0"/>
                </a:lnTo>
                <a:lnTo>
                  <a:pt x="19417378" y="7227580"/>
                </a:lnTo>
                <a:close/>
              </a:path>
            </a:pathLst>
          </a:custGeom>
          <a:blipFill>
            <a:blip r:embed="rId3"/>
            <a:stretch>
              <a:fillRect l="0" t="0" r="0" b="0"/>
            </a:stretch>
          </a:blipFill>
        </p:spPr>
      </p:sp>
      <p:sp>
        <p:nvSpPr>
          <p:cNvPr name="Freeform 8" id="8"/>
          <p:cNvSpPr/>
          <p:nvPr/>
        </p:nvSpPr>
        <p:spPr>
          <a:xfrm flipH="true" flipV="true" rot="5400000">
            <a:off x="16946377" y="8945377"/>
            <a:ext cx="625846" cy="625846"/>
          </a:xfrm>
          <a:custGeom>
            <a:avLst/>
            <a:gdLst/>
            <a:ahLst/>
            <a:cxnLst/>
            <a:rect r="r" b="b" t="t" l="l"/>
            <a:pathLst>
              <a:path h="625846" w="625846">
                <a:moveTo>
                  <a:pt x="625846" y="625846"/>
                </a:moveTo>
                <a:lnTo>
                  <a:pt x="0" y="625846"/>
                </a:lnTo>
                <a:lnTo>
                  <a:pt x="0" y="0"/>
                </a:lnTo>
                <a:lnTo>
                  <a:pt x="625846" y="0"/>
                </a:lnTo>
                <a:lnTo>
                  <a:pt x="625846" y="625846"/>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4397308" y="9021480"/>
            <a:ext cx="2342463" cy="549742"/>
            <a:chOff x="0" y="0"/>
            <a:chExt cx="1731678" cy="406400"/>
          </a:xfrm>
        </p:grpSpPr>
        <p:sp>
          <p:nvSpPr>
            <p:cNvPr name="Freeform 10" id="10"/>
            <p:cNvSpPr/>
            <p:nvPr/>
          </p:nvSpPr>
          <p:spPr>
            <a:xfrm flipH="false" flipV="false" rot="0">
              <a:off x="0" y="0"/>
              <a:ext cx="1731678" cy="406400"/>
            </a:xfrm>
            <a:custGeom>
              <a:avLst/>
              <a:gdLst/>
              <a:ahLst/>
              <a:cxnLst/>
              <a:rect r="r" b="b" t="t" l="l"/>
              <a:pathLst>
                <a:path h="406400" w="1731678">
                  <a:moveTo>
                    <a:pt x="1528478" y="0"/>
                  </a:moveTo>
                  <a:cubicBezTo>
                    <a:pt x="1640703" y="0"/>
                    <a:pt x="1731678" y="90976"/>
                    <a:pt x="1731678" y="203200"/>
                  </a:cubicBezTo>
                  <a:cubicBezTo>
                    <a:pt x="1731678" y="315424"/>
                    <a:pt x="1640703" y="406400"/>
                    <a:pt x="1528478" y="406400"/>
                  </a:cubicBezTo>
                  <a:lnTo>
                    <a:pt x="203200" y="406400"/>
                  </a:lnTo>
                  <a:cubicBezTo>
                    <a:pt x="90976" y="406400"/>
                    <a:pt x="0" y="315424"/>
                    <a:pt x="0" y="203200"/>
                  </a:cubicBezTo>
                  <a:cubicBezTo>
                    <a:pt x="0" y="90976"/>
                    <a:pt x="90976" y="0"/>
                    <a:pt x="203200" y="0"/>
                  </a:cubicBezTo>
                  <a:close/>
                </a:path>
              </a:pathLst>
            </a:custGeom>
            <a:solidFill>
              <a:srgbClr val="F10B0B"/>
            </a:solidFill>
          </p:spPr>
        </p:sp>
        <p:sp>
          <p:nvSpPr>
            <p:cNvPr name="TextBox 11" id="11"/>
            <p:cNvSpPr txBox="true"/>
            <p:nvPr/>
          </p:nvSpPr>
          <p:spPr>
            <a:xfrm>
              <a:off x="0" y="-38100"/>
              <a:ext cx="1731678" cy="444500"/>
            </a:xfrm>
            <a:prstGeom prst="rect">
              <a:avLst/>
            </a:prstGeom>
          </p:spPr>
          <p:txBody>
            <a:bodyPr anchor="ctr" rtlCol="false" tIns="50800" lIns="50800" bIns="50800" rIns="50800"/>
            <a:lstStyle/>
            <a:p>
              <a:pPr algn="ctr">
                <a:lnSpc>
                  <a:spcPts val="2083"/>
                </a:lnSpc>
              </a:pPr>
            </a:p>
          </p:txBody>
        </p:sp>
      </p:grpSp>
      <p:sp>
        <p:nvSpPr>
          <p:cNvPr name="Freeform 12" id="12"/>
          <p:cNvSpPr/>
          <p:nvPr/>
        </p:nvSpPr>
        <p:spPr>
          <a:xfrm flipH="false" flipV="false" rot="0">
            <a:off x="10615461" y="2056227"/>
            <a:ext cx="1692321" cy="1001578"/>
          </a:xfrm>
          <a:custGeom>
            <a:avLst/>
            <a:gdLst/>
            <a:ahLst/>
            <a:cxnLst/>
            <a:rect r="r" b="b" t="t" l="l"/>
            <a:pathLst>
              <a:path h="1001578" w="1692321">
                <a:moveTo>
                  <a:pt x="0" y="0"/>
                </a:moveTo>
                <a:lnTo>
                  <a:pt x="1692321" y="0"/>
                </a:lnTo>
                <a:lnTo>
                  <a:pt x="1692321" y="1001577"/>
                </a:lnTo>
                <a:lnTo>
                  <a:pt x="0" y="1001577"/>
                </a:lnTo>
                <a:lnTo>
                  <a:pt x="0" y="0"/>
                </a:lnTo>
                <a:close/>
              </a:path>
            </a:pathLst>
          </a:custGeom>
          <a:blipFill>
            <a:blip r:embed="rId6"/>
            <a:stretch>
              <a:fillRect l="0" t="0" r="0" b="0"/>
            </a:stretch>
          </a:blipFill>
        </p:spPr>
      </p:sp>
      <p:sp>
        <p:nvSpPr>
          <p:cNvPr name="TextBox 13" id="13"/>
          <p:cNvSpPr txBox="true"/>
          <p:nvPr/>
        </p:nvSpPr>
        <p:spPr>
          <a:xfrm rot="0">
            <a:off x="3517080" y="3579178"/>
            <a:ext cx="11253841" cy="852340"/>
          </a:xfrm>
          <a:prstGeom prst="rect">
            <a:avLst/>
          </a:prstGeom>
        </p:spPr>
        <p:txBody>
          <a:bodyPr anchor="t" rtlCol="false" tIns="0" lIns="0" bIns="0" rIns="0">
            <a:spAutoFit/>
          </a:bodyPr>
          <a:lstStyle/>
          <a:p>
            <a:pPr algn="l">
              <a:lnSpc>
                <a:spcPts val="7095"/>
              </a:lnSpc>
              <a:spcBef>
                <a:spcPct val="0"/>
              </a:spcBef>
            </a:pPr>
            <a:r>
              <a:rPr lang="en-US" sz="5068">
                <a:solidFill>
                  <a:srgbClr val="FFFFF3"/>
                </a:solidFill>
                <a:latin typeface="Montserrat Bold"/>
                <a:ea typeface="Montserrat Bold"/>
                <a:cs typeface="Montserrat Bold"/>
                <a:sym typeface="Montserrat Bold"/>
              </a:rPr>
              <a:t>YOUTUBE SONG DATA ANALYSIS</a:t>
            </a:r>
          </a:p>
        </p:txBody>
      </p:sp>
      <p:sp>
        <p:nvSpPr>
          <p:cNvPr name="TextBox 14" id="14"/>
          <p:cNvSpPr txBox="true"/>
          <p:nvPr/>
        </p:nvSpPr>
        <p:spPr>
          <a:xfrm rot="0">
            <a:off x="5471078" y="4936682"/>
            <a:ext cx="8067190" cy="854075"/>
          </a:xfrm>
          <a:prstGeom prst="rect">
            <a:avLst/>
          </a:prstGeom>
        </p:spPr>
        <p:txBody>
          <a:bodyPr anchor="t" rtlCol="false" tIns="0" lIns="0" bIns="0" rIns="0">
            <a:spAutoFit/>
          </a:bodyPr>
          <a:lstStyle/>
          <a:p>
            <a:pPr algn="l">
              <a:lnSpc>
                <a:spcPts val="7000"/>
              </a:lnSpc>
              <a:spcBef>
                <a:spcPct val="0"/>
              </a:spcBef>
            </a:pPr>
            <a:r>
              <a:rPr lang="en-US" sz="5000">
                <a:solidFill>
                  <a:srgbClr val="FFFFF3"/>
                </a:solidFill>
                <a:latin typeface="Montserrat Heavy"/>
                <a:ea typeface="Montserrat Heavy"/>
                <a:cs typeface="Montserrat Heavy"/>
                <a:sym typeface="Montserrat Heavy"/>
              </a:rPr>
              <a:t>USHASHREE VANGARI</a:t>
            </a:r>
          </a:p>
        </p:txBody>
      </p:sp>
      <p:sp>
        <p:nvSpPr>
          <p:cNvPr name="TextBox 15" id="15"/>
          <p:cNvSpPr txBox="true"/>
          <p:nvPr/>
        </p:nvSpPr>
        <p:spPr>
          <a:xfrm rot="0">
            <a:off x="14672180" y="9158092"/>
            <a:ext cx="1792721" cy="247944"/>
          </a:xfrm>
          <a:prstGeom prst="rect">
            <a:avLst/>
          </a:prstGeom>
        </p:spPr>
        <p:txBody>
          <a:bodyPr anchor="t" rtlCol="false" tIns="0" lIns="0" bIns="0" rIns="0">
            <a:spAutoFit/>
          </a:bodyPr>
          <a:lstStyle/>
          <a:p>
            <a:pPr algn="ctr">
              <a:lnSpc>
                <a:spcPts val="2083"/>
              </a:lnSpc>
              <a:spcBef>
                <a:spcPct val="0"/>
              </a:spcBef>
            </a:pPr>
            <a:r>
              <a:rPr lang="en-US" sz="1488" spc="99">
                <a:solidFill>
                  <a:srgbClr val="FFFFF3"/>
                </a:solidFill>
                <a:latin typeface="Montserrat Ultra-Bold"/>
                <a:ea typeface="Montserrat Ultra-Bold"/>
                <a:cs typeface="Montserrat Ultra-Bold"/>
                <a:sym typeface="Montserrat Ultra-Bold"/>
              </a:rPr>
              <a:t>START SLIDE</a:t>
            </a:r>
          </a:p>
        </p:txBody>
      </p:sp>
      <p:sp>
        <p:nvSpPr>
          <p:cNvPr name="TextBox 16" id="16"/>
          <p:cNvSpPr txBox="true"/>
          <p:nvPr/>
        </p:nvSpPr>
        <p:spPr>
          <a:xfrm rot="0">
            <a:off x="701160" y="5896265"/>
            <a:ext cx="16885681" cy="2003706"/>
          </a:xfrm>
          <a:prstGeom prst="rect">
            <a:avLst/>
          </a:prstGeom>
        </p:spPr>
        <p:txBody>
          <a:bodyPr anchor="t" rtlCol="false" tIns="0" lIns="0" bIns="0" rIns="0">
            <a:spAutoFit/>
          </a:bodyPr>
          <a:lstStyle/>
          <a:p>
            <a:pPr algn="ctr">
              <a:lnSpc>
                <a:spcPts val="4009"/>
              </a:lnSpc>
              <a:spcBef>
                <a:spcPct val="0"/>
              </a:spcBef>
            </a:pPr>
            <a:r>
              <a:rPr lang="en-US" sz="2863">
                <a:solidFill>
                  <a:srgbClr val="FFFFFF"/>
                </a:solidFill>
                <a:latin typeface="Montserrat Bold"/>
                <a:ea typeface="Montserrat Bold"/>
                <a:cs typeface="Montserrat Bold"/>
                <a:sym typeface="Montserrat Bold"/>
              </a:rPr>
              <a:t>This internship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 </a:t>
            </a:r>
          </a:p>
        </p:txBody>
      </p:sp>
      <p:grpSp>
        <p:nvGrpSpPr>
          <p:cNvPr name="Group 17" id="17"/>
          <p:cNvGrpSpPr/>
          <p:nvPr/>
        </p:nvGrpSpPr>
        <p:grpSpPr>
          <a:xfrm rot="0">
            <a:off x="5232010" y="2056227"/>
            <a:ext cx="5383451" cy="1014945"/>
            <a:chOff x="0" y="0"/>
            <a:chExt cx="1454607" cy="274238"/>
          </a:xfrm>
        </p:grpSpPr>
        <p:sp>
          <p:nvSpPr>
            <p:cNvPr name="Freeform 18" id="18"/>
            <p:cNvSpPr/>
            <p:nvPr/>
          </p:nvSpPr>
          <p:spPr>
            <a:xfrm flipH="false" flipV="false" rot="0">
              <a:off x="0" y="0"/>
              <a:ext cx="1454607" cy="274238"/>
            </a:xfrm>
            <a:custGeom>
              <a:avLst/>
              <a:gdLst/>
              <a:ahLst/>
              <a:cxnLst/>
              <a:rect r="r" b="b" t="t" l="l"/>
              <a:pathLst>
                <a:path h="274238" w="1454607">
                  <a:moveTo>
                    <a:pt x="0" y="0"/>
                  </a:moveTo>
                  <a:lnTo>
                    <a:pt x="1454607" y="0"/>
                  </a:lnTo>
                  <a:lnTo>
                    <a:pt x="1454607" y="274238"/>
                  </a:lnTo>
                  <a:lnTo>
                    <a:pt x="0" y="274238"/>
                  </a:lnTo>
                  <a:close/>
                </a:path>
              </a:pathLst>
            </a:custGeom>
            <a:solidFill>
              <a:srgbClr val="61B0EE"/>
            </a:solidFill>
          </p:spPr>
        </p:sp>
        <p:sp>
          <p:nvSpPr>
            <p:cNvPr name="TextBox 19" id="19"/>
            <p:cNvSpPr txBox="true"/>
            <p:nvPr/>
          </p:nvSpPr>
          <p:spPr>
            <a:xfrm>
              <a:off x="0" y="-38100"/>
              <a:ext cx="1454607" cy="312338"/>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5395762" y="2101010"/>
            <a:ext cx="5055946" cy="877753"/>
          </a:xfrm>
          <a:prstGeom prst="rect">
            <a:avLst/>
          </a:prstGeom>
        </p:spPr>
        <p:txBody>
          <a:bodyPr anchor="t" rtlCol="false" tIns="0" lIns="0" bIns="0" rIns="0">
            <a:spAutoFit/>
          </a:bodyPr>
          <a:lstStyle/>
          <a:p>
            <a:pPr algn="ctr">
              <a:lnSpc>
                <a:spcPts val="3594"/>
              </a:lnSpc>
              <a:spcBef>
                <a:spcPct val="0"/>
              </a:spcBef>
            </a:pPr>
            <a:r>
              <a:rPr lang="en-US" sz="2567" spc="2054">
                <a:solidFill>
                  <a:srgbClr val="FFFFFF"/>
                </a:solidFill>
                <a:latin typeface="Montserrat Bold"/>
                <a:ea typeface="Montserrat Bold"/>
                <a:cs typeface="Montserrat Bold"/>
                <a:sym typeface="Montserrat Bold"/>
              </a:rPr>
              <a:t>MENTORNESS INTERNSHIP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607405" y="-1685642"/>
            <a:ext cx="9290942" cy="11972642"/>
            <a:chOff x="0" y="0"/>
            <a:chExt cx="2446997" cy="3153289"/>
          </a:xfrm>
        </p:grpSpPr>
        <p:sp>
          <p:nvSpPr>
            <p:cNvPr name="Freeform 4" id="4"/>
            <p:cNvSpPr/>
            <p:nvPr/>
          </p:nvSpPr>
          <p:spPr>
            <a:xfrm flipH="false" flipV="false" rot="0">
              <a:off x="0" y="0"/>
              <a:ext cx="2446997" cy="3153289"/>
            </a:xfrm>
            <a:custGeom>
              <a:avLst/>
              <a:gdLst/>
              <a:ahLst/>
              <a:cxnLst/>
              <a:rect r="r" b="b" t="t" l="l"/>
              <a:pathLst>
                <a:path h="3153289" w="2446997">
                  <a:moveTo>
                    <a:pt x="0" y="0"/>
                  </a:moveTo>
                  <a:lnTo>
                    <a:pt x="2446997" y="0"/>
                  </a:lnTo>
                  <a:lnTo>
                    <a:pt x="2446997" y="3153289"/>
                  </a:lnTo>
                  <a:lnTo>
                    <a:pt x="0" y="3153289"/>
                  </a:lnTo>
                  <a:close/>
                </a:path>
              </a:pathLst>
            </a:custGeom>
            <a:solidFill>
              <a:srgbClr val="FFFFF3"/>
            </a:solidFill>
          </p:spPr>
        </p:sp>
        <p:sp>
          <p:nvSpPr>
            <p:cNvPr name="TextBox 5" id="5"/>
            <p:cNvSpPr txBox="true"/>
            <p:nvPr/>
          </p:nvSpPr>
          <p:spPr>
            <a:xfrm>
              <a:off x="0" y="-38100"/>
              <a:ext cx="2446997" cy="3191389"/>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4799922" y="-1533242"/>
            <a:ext cx="13488078" cy="11820242"/>
            <a:chOff x="0" y="0"/>
            <a:chExt cx="3552416" cy="3113150"/>
          </a:xfrm>
        </p:grpSpPr>
        <p:sp>
          <p:nvSpPr>
            <p:cNvPr name="Freeform 7" id="7"/>
            <p:cNvSpPr/>
            <p:nvPr/>
          </p:nvSpPr>
          <p:spPr>
            <a:xfrm flipH="false" flipV="false" rot="0">
              <a:off x="0" y="0"/>
              <a:ext cx="3552416" cy="3113150"/>
            </a:xfrm>
            <a:custGeom>
              <a:avLst/>
              <a:gdLst/>
              <a:ahLst/>
              <a:cxnLst/>
              <a:rect r="r" b="b" t="t" l="l"/>
              <a:pathLst>
                <a:path h="3113150" w="3552416">
                  <a:moveTo>
                    <a:pt x="0" y="0"/>
                  </a:moveTo>
                  <a:lnTo>
                    <a:pt x="3552416" y="0"/>
                  </a:lnTo>
                  <a:lnTo>
                    <a:pt x="3552416" y="3113150"/>
                  </a:lnTo>
                  <a:lnTo>
                    <a:pt x="0" y="3113150"/>
                  </a:lnTo>
                  <a:close/>
                </a:path>
              </a:pathLst>
            </a:custGeom>
            <a:solidFill>
              <a:srgbClr val="F10B0B"/>
            </a:solidFill>
          </p:spPr>
        </p:sp>
        <p:sp>
          <p:nvSpPr>
            <p:cNvPr name="TextBox 8" id="8"/>
            <p:cNvSpPr txBox="true"/>
            <p:nvPr/>
          </p:nvSpPr>
          <p:spPr>
            <a:xfrm>
              <a:off x="0" y="-38100"/>
              <a:ext cx="3552416" cy="3151250"/>
            </a:xfrm>
            <a:prstGeom prst="rect">
              <a:avLst/>
            </a:prstGeom>
          </p:spPr>
          <p:txBody>
            <a:bodyPr anchor="ctr" rtlCol="false" tIns="50800" lIns="50800" bIns="50800" rIns="50800"/>
            <a:lstStyle/>
            <a:p>
              <a:pPr algn="ctr">
                <a:lnSpc>
                  <a:spcPts val="2083"/>
                </a:lnSpc>
              </a:pPr>
            </a:p>
          </p:txBody>
        </p:sp>
      </p:grpSp>
      <p:sp>
        <p:nvSpPr>
          <p:cNvPr name="Freeform 9" id="9"/>
          <p:cNvSpPr/>
          <p:nvPr/>
        </p:nvSpPr>
        <p:spPr>
          <a:xfrm flipH="false" flipV="false" rot="0">
            <a:off x="-4426940" y="7360647"/>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6822356" y="9728001"/>
            <a:ext cx="436944" cy="297916"/>
          </a:xfrm>
          <a:custGeom>
            <a:avLst/>
            <a:gdLst/>
            <a:ahLst/>
            <a:cxnLst/>
            <a:rect r="r" b="b" t="t" l="l"/>
            <a:pathLst>
              <a:path h="297916" w="436944">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7"/>
            <a:stretch>
              <a:fillRect l="-2314" t="0" r="-2314" b="0"/>
            </a:stretch>
          </a:blipFill>
        </p:spPr>
      </p:sp>
      <p:sp>
        <p:nvSpPr>
          <p:cNvPr name="Freeform 12" id="12"/>
          <p:cNvSpPr/>
          <p:nvPr/>
        </p:nvSpPr>
        <p:spPr>
          <a:xfrm flipH="false" flipV="false" rot="0">
            <a:off x="5059040" y="1712846"/>
            <a:ext cx="12969841" cy="7293408"/>
          </a:xfrm>
          <a:custGeom>
            <a:avLst/>
            <a:gdLst/>
            <a:ahLst/>
            <a:cxnLst/>
            <a:rect r="r" b="b" t="t" l="l"/>
            <a:pathLst>
              <a:path h="7293408" w="12969841">
                <a:moveTo>
                  <a:pt x="0" y="0"/>
                </a:moveTo>
                <a:lnTo>
                  <a:pt x="12969841" y="0"/>
                </a:lnTo>
                <a:lnTo>
                  <a:pt x="12969841" y="7293408"/>
                </a:lnTo>
                <a:lnTo>
                  <a:pt x="0" y="7293408"/>
                </a:lnTo>
                <a:lnTo>
                  <a:pt x="0" y="0"/>
                </a:lnTo>
                <a:close/>
              </a:path>
            </a:pathLst>
          </a:custGeom>
          <a:blipFill>
            <a:blip r:embed="rId8"/>
            <a:stretch>
              <a:fillRect l="0" t="0" r="0" b="0"/>
            </a:stretch>
          </a:blipFill>
        </p:spPr>
      </p:sp>
      <p:sp>
        <p:nvSpPr>
          <p:cNvPr name="TextBox 13" id="13"/>
          <p:cNvSpPr txBox="true"/>
          <p:nvPr/>
        </p:nvSpPr>
        <p:spPr>
          <a:xfrm rot="0">
            <a:off x="0" y="-190500"/>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09</a:t>
            </a:r>
          </a:p>
        </p:txBody>
      </p:sp>
      <p:sp>
        <p:nvSpPr>
          <p:cNvPr name="TextBox 14" id="14"/>
          <p:cNvSpPr txBox="true"/>
          <p:nvPr/>
        </p:nvSpPr>
        <p:spPr>
          <a:xfrm rot="0">
            <a:off x="4801960" y="-123825"/>
            <a:ext cx="8684080"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name="TextBox 15" id="15"/>
          <p:cNvSpPr txBox="true"/>
          <p:nvPr/>
        </p:nvSpPr>
        <p:spPr>
          <a:xfrm rot="0">
            <a:off x="5335871" y="655856"/>
            <a:ext cx="8150169"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
        <p:nvSpPr>
          <p:cNvPr name="TextBox 16" id="16"/>
          <p:cNvSpPr txBox="true"/>
          <p:nvPr/>
        </p:nvSpPr>
        <p:spPr>
          <a:xfrm rot="0">
            <a:off x="5110811" y="9689901"/>
            <a:ext cx="4653351" cy="339188"/>
          </a:xfrm>
          <a:prstGeom prst="rect">
            <a:avLst/>
          </a:prstGeom>
        </p:spPr>
        <p:txBody>
          <a:bodyPr anchor="t" rtlCol="false" tIns="0" lIns="0" bIns="0" rIns="0">
            <a:spAutoFit/>
          </a:bodyPr>
          <a:lstStyle/>
          <a:p>
            <a:pPr algn="ctr">
              <a:lnSpc>
                <a:spcPts val="2829"/>
              </a:lnSpc>
              <a:spcBef>
                <a:spcPct val="0"/>
              </a:spcBef>
            </a:pPr>
            <a:r>
              <a:rPr lang="en-US" sz="2021">
                <a:solidFill>
                  <a:srgbClr val="000000"/>
                </a:solidFill>
                <a:latin typeface="Montserrat Bold"/>
                <a:ea typeface="Montserrat Bold"/>
                <a:cs typeface="Montserrat Bold"/>
                <a:sym typeface="Montserrat Bold"/>
              </a:rPr>
              <a:t>ushashripati41997@gmail.com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607405" y="-1685642"/>
            <a:ext cx="9290942" cy="11972642"/>
            <a:chOff x="0" y="0"/>
            <a:chExt cx="2446997" cy="3153289"/>
          </a:xfrm>
        </p:grpSpPr>
        <p:sp>
          <p:nvSpPr>
            <p:cNvPr name="Freeform 4" id="4"/>
            <p:cNvSpPr/>
            <p:nvPr/>
          </p:nvSpPr>
          <p:spPr>
            <a:xfrm flipH="false" flipV="false" rot="0">
              <a:off x="0" y="0"/>
              <a:ext cx="2446997" cy="3153289"/>
            </a:xfrm>
            <a:custGeom>
              <a:avLst/>
              <a:gdLst/>
              <a:ahLst/>
              <a:cxnLst/>
              <a:rect r="r" b="b" t="t" l="l"/>
              <a:pathLst>
                <a:path h="3153289" w="2446997">
                  <a:moveTo>
                    <a:pt x="0" y="0"/>
                  </a:moveTo>
                  <a:lnTo>
                    <a:pt x="2446997" y="0"/>
                  </a:lnTo>
                  <a:lnTo>
                    <a:pt x="2446997" y="3153289"/>
                  </a:lnTo>
                  <a:lnTo>
                    <a:pt x="0" y="3153289"/>
                  </a:lnTo>
                  <a:close/>
                </a:path>
              </a:pathLst>
            </a:custGeom>
            <a:solidFill>
              <a:srgbClr val="FFFFF3"/>
            </a:solidFill>
          </p:spPr>
        </p:sp>
        <p:sp>
          <p:nvSpPr>
            <p:cNvPr name="TextBox 5" id="5"/>
            <p:cNvSpPr txBox="true"/>
            <p:nvPr/>
          </p:nvSpPr>
          <p:spPr>
            <a:xfrm>
              <a:off x="0" y="-38100"/>
              <a:ext cx="2446997" cy="3191389"/>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4799922" y="-1533242"/>
            <a:ext cx="13488078" cy="11820242"/>
            <a:chOff x="0" y="0"/>
            <a:chExt cx="3552416" cy="3113150"/>
          </a:xfrm>
        </p:grpSpPr>
        <p:sp>
          <p:nvSpPr>
            <p:cNvPr name="Freeform 7" id="7"/>
            <p:cNvSpPr/>
            <p:nvPr/>
          </p:nvSpPr>
          <p:spPr>
            <a:xfrm flipH="false" flipV="false" rot="0">
              <a:off x="0" y="0"/>
              <a:ext cx="3552416" cy="3113150"/>
            </a:xfrm>
            <a:custGeom>
              <a:avLst/>
              <a:gdLst/>
              <a:ahLst/>
              <a:cxnLst/>
              <a:rect r="r" b="b" t="t" l="l"/>
              <a:pathLst>
                <a:path h="3113150" w="3552416">
                  <a:moveTo>
                    <a:pt x="0" y="0"/>
                  </a:moveTo>
                  <a:lnTo>
                    <a:pt x="3552416" y="0"/>
                  </a:lnTo>
                  <a:lnTo>
                    <a:pt x="3552416" y="3113150"/>
                  </a:lnTo>
                  <a:lnTo>
                    <a:pt x="0" y="3113150"/>
                  </a:lnTo>
                  <a:close/>
                </a:path>
              </a:pathLst>
            </a:custGeom>
            <a:solidFill>
              <a:srgbClr val="F10B0B"/>
            </a:solidFill>
          </p:spPr>
        </p:sp>
        <p:sp>
          <p:nvSpPr>
            <p:cNvPr name="TextBox 8" id="8"/>
            <p:cNvSpPr txBox="true"/>
            <p:nvPr/>
          </p:nvSpPr>
          <p:spPr>
            <a:xfrm>
              <a:off x="0" y="-38100"/>
              <a:ext cx="3552416" cy="3151250"/>
            </a:xfrm>
            <a:prstGeom prst="rect">
              <a:avLst/>
            </a:prstGeom>
          </p:spPr>
          <p:txBody>
            <a:bodyPr anchor="ctr" rtlCol="false" tIns="50800" lIns="50800" bIns="50800" rIns="50800"/>
            <a:lstStyle/>
            <a:p>
              <a:pPr algn="ctr">
                <a:lnSpc>
                  <a:spcPts val="2083"/>
                </a:lnSpc>
              </a:pPr>
            </a:p>
          </p:txBody>
        </p:sp>
      </p:grpSp>
      <p:sp>
        <p:nvSpPr>
          <p:cNvPr name="Freeform 9" id="9"/>
          <p:cNvSpPr/>
          <p:nvPr/>
        </p:nvSpPr>
        <p:spPr>
          <a:xfrm flipH="false" flipV="false" rot="0">
            <a:off x="-4426940" y="7360647"/>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6822356" y="9728001"/>
            <a:ext cx="436944" cy="297916"/>
          </a:xfrm>
          <a:custGeom>
            <a:avLst/>
            <a:gdLst/>
            <a:ahLst/>
            <a:cxnLst/>
            <a:rect r="r" b="b" t="t" l="l"/>
            <a:pathLst>
              <a:path h="297916" w="436944">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7"/>
            <a:stretch>
              <a:fillRect l="-2314" t="0" r="-2314" b="0"/>
            </a:stretch>
          </a:blipFill>
        </p:spPr>
      </p:sp>
      <p:sp>
        <p:nvSpPr>
          <p:cNvPr name="Freeform 12" id="12"/>
          <p:cNvSpPr/>
          <p:nvPr/>
        </p:nvSpPr>
        <p:spPr>
          <a:xfrm flipH="false" flipV="false" rot="0">
            <a:off x="5110811" y="2049996"/>
            <a:ext cx="12969841" cy="7208304"/>
          </a:xfrm>
          <a:custGeom>
            <a:avLst/>
            <a:gdLst/>
            <a:ahLst/>
            <a:cxnLst/>
            <a:rect r="r" b="b" t="t" l="l"/>
            <a:pathLst>
              <a:path h="7208304" w="12969841">
                <a:moveTo>
                  <a:pt x="0" y="0"/>
                </a:moveTo>
                <a:lnTo>
                  <a:pt x="12969841" y="0"/>
                </a:lnTo>
                <a:lnTo>
                  <a:pt x="12969841" y="7208304"/>
                </a:lnTo>
                <a:lnTo>
                  <a:pt x="0" y="7208304"/>
                </a:lnTo>
                <a:lnTo>
                  <a:pt x="0" y="0"/>
                </a:lnTo>
                <a:close/>
              </a:path>
            </a:pathLst>
          </a:custGeom>
          <a:blipFill>
            <a:blip r:embed="rId8"/>
            <a:stretch>
              <a:fillRect l="0" t="0" r="0" b="0"/>
            </a:stretch>
          </a:blipFill>
        </p:spPr>
      </p:sp>
      <p:sp>
        <p:nvSpPr>
          <p:cNvPr name="TextBox 13" id="13"/>
          <p:cNvSpPr txBox="true"/>
          <p:nvPr/>
        </p:nvSpPr>
        <p:spPr>
          <a:xfrm rot="0">
            <a:off x="0" y="-190500"/>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10</a:t>
            </a:r>
          </a:p>
        </p:txBody>
      </p:sp>
      <p:sp>
        <p:nvSpPr>
          <p:cNvPr name="TextBox 14" id="14"/>
          <p:cNvSpPr txBox="true"/>
          <p:nvPr/>
        </p:nvSpPr>
        <p:spPr>
          <a:xfrm rot="0">
            <a:off x="4801960" y="-123825"/>
            <a:ext cx="8684080"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name="TextBox 15" id="15"/>
          <p:cNvSpPr txBox="true"/>
          <p:nvPr/>
        </p:nvSpPr>
        <p:spPr>
          <a:xfrm rot="0">
            <a:off x="5335871" y="655856"/>
            <a:ext cx="8150169"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
        <p:nvSpPr>
          <p:cNvPr name="TextBox 16" id="16"/>
          <p:cNvSpPr txBox="true"/>
          <p:nvPr/>
        </p:nvSpPr>
        <p:spPr>
          <a:xfrm rot="0">
            <a:off x="5110811" y="9689901"/>
            <a:ext cx="4653351" cy="339188"/>
          </a:xfrm>
          <a:prstGeom prst="rect">
            <a:avLst/>
          </a:prstGeom>
        </p:spPr>
        <p:txBody>
          <a:bodyPr anchor="t" rtlCol="false" tIns="0" lIns="0" bIns="0" rIns="0">
            <a:spAutoFit/>
          </a:bodyPr>
          <a:lstStyle/>
          <a:p>
            <a:pPr algn="ctr">
              <a:lnSpc>
                <a:spcPts val="2829"/>
              </a:lnSpc>
              <a:spcBef>
                <a:spcPct val="0"/>
              </a:spcBef>
            </a:pPr>
            <a:r>
              <a:rPr lang="en-US" sz="2021">
                <a:solidFill>
                  <a:srgbClr val="000000"/>
                </a:solidFill>
                <a:latin typeface="Montserrat Bold"/>
                <a:ea typeface="Montserrat Bold"/>
                <a:cs typeface="Montserrat Bold"/>
                <a:sym typeface="Montserrat Bold"/>
              </a:rPr>
              <a:t>ushashripati41997@gmail.com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0B0B"/>
        </a:solidFill>
      </p:bgPr>
    </p:bg>
    <p:spTree>
      <p:nvGrpSpPr>
        <p:cNvPr id="1" name=""/>
        <p:cNvGrpSpPr/>
        <p:nvPr/>
      </p:nvGrpSpPr>
      <p:grpSpPr>
        <a:xfrm>
          <a:off x="0" y="0"/>
          <a:ext cx="0" cy="0"/>
          <a:chOff x="0" y="0"/>
          <a:chExt cx="0" cy="0"/>
        </a:xfrm>
      </p:grpSpPr>
      <p:grpSp>
        <p:nvGrpSpPr>
          <p:cNvPr name="Group 2" id="2"/>
          <p:cNvGrpSpPr/>
          <p:nvPr/>
        </p:nvGrpSpPr>
        <p:grpSpPr>
          <a:xfrm rot="0">
            <a:off x="-992909" y="8924050"/>
            <a:ext cx="20273818" cy="628826"/>
            <a:chOff x="0" y="0"/>
            <a:chExt cx="5339606" cy="165617"/>
          </a:xfrm>
        </p:grpSpPr>
        <p:sp>
          <p:nvSpPr>
            <p:cNvPr name="Freeform 3" id="3"/>
            <p:cNvSpPr/>
            <p:nvPr/>
          </p:nvSpPr>
          <p:spPr>
            <a:xfrm flipH="false" flipV="false" rot="0">
              <a:off x="0" y="0"/>
              <a:ext cx="5339606" cy="165617"/>
            </a:xfrm>
            <a:custGeom>
              <a:avLst/>
              <a:gdLst/>
              <a:ahLst/>
              <a:cxnLst/>
              <a:rect r="r" b="b" t="t" l="l"/>
              <a:pathLst>
                <a:path h="165617" w="5339606">
                  <a:moveTo>
                    <a:pt x="0" y="0"/>
                  </a:moveTo>
                  <a:lnTo>
                    <a:pt x="5339606" y="0"/>
                  </a:lnTo>
                  <a:lnTo>
                    <a:pt x="5339606" y="165617"/>
                  </a:lnTo>
                  <a:lnTo>
                    <a:pt x="0" y="165617"/>
                  </a:lnTo>
                  <a:close/>
                </a:path>
              </a:pathLst>
            </a:custGeom>
            <a:solidFill>
              <a:srgbClr val="FFFFF3"/>
            </a:solidFill>
          </p:spPr>
        </p:sp>
        <p:sp>
          <p:nvSpPr>
            <p:cNvPr name="TextBox 4" id="4"/>
            <p:cNvSpPr txBox="true"/>
            <p:nvPr/>
          </p:nvSpPr>
          <p:spPr>
            <a:xfrm>
              <a:off x="0" y="-38100"/>
              <a:ext cx="5339606" cy="203717"/>
            </a:xfrm>
            <a:prstGeom prst="rect">
              <a:avLst/>
            </a:prstGeom>
          </p:spPr>
          <p:txBody>
            <a:bodyPr anchor="ctr" rtlCol="false" tIns="50800" lIns="50800" bIns="50800" rIns="50800"/>
            <a:lstStyle/>
            <a:p>
              <a:pPr algn="ctr">
                <a:lnSpc>
                  <a:spcPts val="2083"/>
                </a:lnSpc>
              </a:pPr>
            </a:p>
          </p:txBody>
        </p:sp>
      </p:grpSp>
      <p:sp>
        <p:nvSpPr>
          <p:cNvPr name="TextBox 5" id="5"/>
          <p:cNvSpPr txBox="true"/>
          <p:nvPr/>
        </p:nvSpPr>
        <p:spPr>
          <a:xfrm rot="0">
            <a:off x="0" y="45314"/>
            <a:ext cx="1197783" cy="983386"/>
          </a:xfrm>
          <a:prstGeom prst="rect">
            <a:avLst/>
          </a:prstGeom>
        </p:spPr>
        <p:txBody>
          <a:bodyPr anchor="t" rtlCol="false" tIns="0" lIns="0" bIns="0" rIns="0">
            <a:spAutoFit/>
          </a:bodyPr>
          <a:lstStyle/>
          <a:p>
            <a:pPr algn="ctr">
              <a:lnSpc>
                <a:spcPts val="8003"/>
              </a:lnSpc>
              <a:spcBef>
                <a:spcPct val="0"/>
              </a:spcBef>
            </a:pPr>
            <a:r>
              <a:rPr lang="en-US" sz="5717" spc="383">
                <a:solidFill>
                  <a:srgbClr val="FFFFF3"/>
                </a:solidFill>
                <a:latin typeface="Montserrat Heavy"/>
                <a:ea typeface="Montserrat Heavy"/>
                <a:cs typeface="Montserrat Heavy"/>
                <a:sym typeface="Montserrat Heavy"/>
              </a:rPr>
              <a:t>11</a:t>
            </a:r>
          </a:p>
        </p:txBody>
      </p:sp>
      <p:sp>
        <p:nvSpPr>
          <p:cNvPr name="TextBox 6" id="6"/>
          <p:cNvSpPr txBox="true"/>
          <p:nvPr/>
        </p:nvSpPr>
        <p:spPr>
          <a:xfrm rot="0">
            <a:off x="8170794" y="904875"/>
            <a:ext cx="4979057"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 Conculsion </a:t>
            </a:r>
          </a:p>
        </p:txBody>
      </p:sp>
      <p:sp>
        <p:nvSpPr>
          <p:cNvPr name="TextBox 7" id="7"/>
          <p:cNvSpPr txBox="true"/>
          <p:nvPr/>
        </p:nvSpPr>
        <p:spPr>
          <a:xfrm rot="0">
            <a:off x="416281" y="904875"/>
            <a:ext cx="7967558"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Songs Data Visuals</a:t>
            </a:r>
          </a:p>
        </p:txBody>
      </p:sp>
      <p:sp>
        <p:nvSpPr>
          <p:cNvPr name="TextBox 8" id="8"/>
          <p:cNvSpPr txBox="true"/>
          <p:nvPr/>
        </p:nvSpPr>
        <p:spPr>
          <a:xfrm rot="0">
            <a:off x="413373" y="1962721"/>
            <a:ext cx="17461254" cy="7590155"/>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Bold"/>
                <a:ea typeface="Montserrat Bold"/>
                <a:cs typeface="Montserrat Bold"/>
                <a:sym typeface="Montserrat Bold"/>
              </a:rPr>
              <a:t>Top 7 songs are most liked by public - the song are as follow - Vaaste Song, Lut Gaya, Khairi, Saayan Ji, Guru Randhawa, Nach Meri Rani all these songs tends to treand and listened more and liked by public because of Genre: Synthwave, Pop. Themes: Heartbreak, longing, and reconciliation. Musical Elements: 80s synths, upbeat tempo, catchy melody. This analysis showcases a well-rounded musical taste that values emotional depth, varied genres, and strong melodies.</a:t>
            </a:r>
          </a:p>
          <a:p>
            <a:pPr algn="just">
              <a:lnSpc>
                <a:spcPts val="3220"/>
              </a:lnSpc>
            </a:pPr>
            <a:r>
              <a:rPr lang="en-US" sz="2300">
                <a:solidFill>
                  <a:srgbClr val="FFFFFF"/>
                </a:solidFill>
                <a:latin typeface="Montserrat Bold"/>
                <a:ea typeface="Montserrat Bold"/>
                <a:cs typeface="Montserrat Bold"/>
                <a:sym typeface="Montserrat Bold"/>
              </a:rPr>
              <a:t>These song - Vaaste Song, Lut Gaya, Khairi, Saayan Ji, Guru Randhawa, Nach Meri Rani are mostly trended in year </a:t>
            </a:r>
            <a:r>
              <a:rPr lang="en-US" sz="2300">
                <a:solidFill>
                  <a:srgbClr val="000000"/>
                </a:solidFill>
                <a:latin typeface="Montserrat Bold"/>
                <a:ea typeface="Montserrat Bold"/>
                <a:cs typeface="Montserrat Bold"/>
                <a:sym typeface="Montserrat Bold"/>
              </a:rPr>
              <a:t>2021</a:t>
            </a:r>
            <a:r>
              <a:rPr lang="en-US" sz="2300">
                <a:solidFill>
                  <a:srgbClr val="FFFFFF"/>
                </a:solidFill>
                <a:latin typeface="Montserrat Bold"/>
                <a:ea typeface="Montserrat Bold"/>
                <a:cs typeface="Montserrat Bold"/>
                <a:sym typeface="Montserrat Bold"/>
              </a:rPr>
              <a:t>. </a:t>
            </a:r>
          </a:p>
          <a:p>
            <a:pPr algn="just">
              <a:lnSpc>
                <a:spcPts val="3220"/>
              </a:lnSpc>
            </a:pPr>
          </a:p>
          <a:p>
            <a:pPr algn="just">
              <a:lnSpc>
                <a:spcPts val="3220"/>
              </a:lnSpc>
            </a:pPr>
            <a:r>
              <a:rPr lang="en-US" sz="2300">
                <a:solidFill>
                  <a:srgbClr val="FFFFFF"/>
                </a:solidFill>
                <a:latin typeface="Montserrat Bold"/>
                <a:ea typeface="Montserrat Bold"/>
                <a:cs typeface="Montserrat Bold"/>
                <a:sym typeface="Montserrat Bold"/>
              </a:rPr>
              <a:t>Top 7 songs are most commented by public - The songs Guru Randhawa has the most popular commented song around 4.2 Million public commented the song. Vaaste Song, Yo yo honey singh, Lut Gaya, Saayan Ji, Guru Randhawa, First Kiss  all these are commented by public around 2.8 - 3.4 million people.</a:t>
            </a:r>
          </a:p>
          <a:p>
            <a:pPr algn="just">
              <a:lnSpc>
                <a:spcPts val="3220"/>
              </a:lnSpc>
            </a:pPr>
            <a:r>
              <a:rPr lang="en-US" sz="2300">
                <a:solidFill>
                  <a:srgbClr val="FFFFFF"/>
                </a:solidFill>
                <a:latin typeface="Montserrat Bold"/>
                <a:ea typeface="Montserrat Bold"/>
                <a:cs typeface="Montserrat Bold"/>
                <a:sym typeface="Montserrat Bold"/>
              </a:rPr>
              <a:t> These songs were mostly commented by people in the lockdown period in the year </a:t>
            </a:r>
            <a:r>
              <a:rPr lang="en-US" sz="2300">
                <a:solidFill>
                  <a:srgbClr val="000000"/>
                </a:solidFill>
                <a:latin typeface="Montserrat Bold"/>
                <a:ea typeface="Montserrat Bold"/>
                <a:cs typeface="Montserrat Bold"/>
                <a:sym typeface="Montserrat Bold"/>
              </a:rPr>
              <a:t>2020 - 2021</a:t>
            </a:r>
            <a:r>
              <a:rPr lang="en-US" sz="2300">
                <a:solidFill>
                  <a:srgbClr val="FFFFFF"/>
                </a:solidFill>
                <a:latin typeface="Montserrat Bold"/>
                <a:ea typeface="Montserrat Bold"/>
                <a:cs typeface="Montserrat Bold"/>
                <a:sym typeface="Montserrat Bold"/>
              </a:rPr>
              <a:t>.</a:t>
            </a:r>
          </a:p>
          <a:p>
            <a:pPr algn="just">
              <a:lnSpc>
                <a:spcPts val="3220"/>
              </a:lnSpc>
            </a:pPr>
          </a:p>
          <a:p>
            <a:pPr algn="just">
              <a:lnSpc>
                <a:spcPts val="3220"/>
              </a:lnSpc>
            </a:pPr>
            <a:r>
              <a:rPr lang="en-US" sz="2300">
                <a:solidFill>
                  <a:srgbClr val="FFFFFF"/>
                </a:solidFill>
                <a:latin typeface="Montserrat Bold"/>
                <a:ea typeface="Montserrat Bold"/>
                <a:cs typeface="Montserrat Bold"/>
                <a:sym typeface="Montserrat Bold"/>
              </a:rPr>
              <a:t>Top 7 songs are most viewed by public -  The songs Guru Randhawa has the most popular commented song around 2.2 Billion public viewed the song. Vaaste Song, Guru Randhawa, Lut Gaya, DILBAAR Lyrics, Cham Cham, SIMMBA are the trending songs have been  viewed by public.</a:t>
            </a:r>
          </a:p>
          <a:p>
            <a:pPr algn="just">
              <a:lnSpc>
                <a:spcPts val="3220"/>
              </a:lnSpc>
            </a:pPr>
            <a:r>
              <a:rPr lang="en-US" sz="2300">
                <a:solidFill>
                  <a:srgbClr val="FFFFFF"/>
                </a:solidFill>
                <a:latin typeface="Montserrat Bold"/>
                <a:ea typeface="Montserrat Bold"/>
                <a:cs typeface="Montserrat Bold"/>
                <a:sym typeface="Montserrat Bold"/>
              </a:rPr>
              <a:t> These songs were mostly just viewed by people in the lockdown period in the year </a:t>
            </a:r>
            <a:r>
              <a:rPr lang="en-US" sz="2300">
                <a:solidFill>
                  <a:srgbClr val="000000"/>
                </a:solidFill>
                <a:latin typeface="Montserrat Bold"/>
                <a:ea typeface="Montserrat Bold"/>
                <a:cs typeface="Montserrat Bold"/>
                <a:sym typeface="Montserrat Bold"/>
              </a:rPr>
              <a:t>2019 - 2020.</a:t>
            </a:r>
            <a:r>
              <a:rPr lang="en-US" sz="2300">
                <a:solidFill>
                  <a:srgbClr val="FFFFFF"/>
                </a:solidFill>
                <a:latin typeface="Montserrat Bold"/>
                <a:ea typeface="Montserrat Bold"/>
                <a:cs typeface="Montserrat Bold"/>
                <a:sym typeface="Montserrat Bold"/>
              </a:rPr>
              <a:t> </a:t>
            </a:r>
          </a:p>
          <a:p>
            <a:pPr algn="just">
              <a:lnSpc>
                <a:spcPts val="3220"/>
              </a:lnSpc>
            </a:pPr>
          </a:p>
          <a:p>
            <a:pPr algn="ctr">
              <a:lnSpc>
                <a:spcPts val="3220"/>
              </a:lnSpc>
              <a:spcBef>
                <a:spcPct val="0"/>
              </a:spcBef>
            </a:pPr>
          </a:p>
        </p:txBody>
      </p:sp>
      <p:sp>
        <p:nvSpPr>
          <p:cNvPr name="Freeform 9" id="9"/>
          <p:cNvSpPr/>
          <p:nvPr/>
        </p:nvSpPr>
        <p:spPr>
          <a:xfrm flipH="true" flipV="false" rot="0">
            <a:off x="17440827" y="9800526"/>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16281" y="9759289"/>
            <a:ext cx="4346073" cy="339153"/>
          </a:xfrm>
          <a:prstGeom prst="rect">
            <a:avLst/>
          </a:prstGeom>
        </p:spPr>
        <p:txBody>
          <a:bodyPr anchor="t" rtlCol="false" tIns="0" lIns="0" bIns="0" rIns="0">
            <a:spAutoFit/>
          </a:bodyPr>
          <a:lstStyle/>
          <a:p>
            <a:pPr algn="l">
              <a:lnSpc>
                <a:spcPts val="2831"/>
              </a:lnSpc>
              <a:spcBef>
                <a:spcPct val="0"/>
              </a:spcBef>
            </a:pPr>
            <a:r>
              <a:rPr lang="en-US" sz="2022">
                <a:solidFill>
                  <a:srgbClr val="FFFFFF"/>
                </a:solidFill>
                <a:latin typeface="Montserrat Medium"/>
                <a:ea typeface="Montserrat Medium"/>
                <a:cs typeface="Montserrat Medium"/>
                <a:sym typeface="Montserrat Medium"/>
              </a:rPr>
              <a:t>ushashripati41997@gmail.com</a:t>
            </a:r>
          </a:p>
        </p:txBody>
      </p:sp>
      <p:sp>
        <p:nvSpPr>
          <p:cNvPr name="Freeform 11" id="11"/>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4"/>
            <a:stretch>
              <a:fillRect l="-2314" t="0" r="-2314"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72286" y="1638338"/>
            <a:ext cx="7471004" cy="7471004"/>
          </a:xfrm>
          <a:custGeom>
            <a:avLst/>
            <a:gdLst/>
            <a:ahLst/>
            <a:cxnLst/>
            <a:rect r="r" b="b" t="t" l="l"/>
            <a:pathLst>
              <a:path h="7471004" w="7471004">
                <a:moveTo>
                  <a:pt x="0" y="0"/>
                </a:moveTo>
                <a:lnTo>
                  <a:pt x="7471004" y="0"/>
                </a:lnTo>
                <a:lnTo>
                  <a:pt x="7471004" y="7471004"/>
                </a:lnTo>
                <a:lnTo>
                  <a:pt x="0" y="7471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49010" y="7931697"/>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5">
              <a:alphaModFix amt="44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456103" y="3322155"/>
            <a:ext cx="4103370" cy="4103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4445" r="0" b="-4445"/>
              </a:stretch>
            </a:blipFill>
          </p:spPr>
        </p:sp>
      </p:grpSp>
      <p:sp>
        <p:nvSpPr>
          <p:cNvPr name="Freeform 7" id="7"/>
          <p:cNvSpPr/>
          <p:nvPr/>
        </p:nvSpPr>
        <p:spPr>
          <a:xfrm flipH="true" flipV="false" rot="0">
            <a:off x="772286" y="9109342"/>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10"/>
            <a:stretch>
              <a:fillRect l="-2314" t="0" r="-2314" b="0"/>
            </a:stretch>
          </a:blipFill>
        </p:spPr>
      </p:sp>
      <p:sp>
        <p:nvSpPr>
          <p:cNvPr name="TextBox 9" id="9"/>
          <p:cNvSpPr txBox="true"/>
          <p:nvPr/>
        </p:nvSpPr>
        <p:spPr>
          <a:xfrm rot="0">
            <a:off x="555788" y="122044"/>
            <a:ext cx="1584960" cy="995315"/>
          </a:xfrm>
          <a:prstGeom prst="rect">
            <a:avLst/>
          </a:prstGeom>
        </p:spPr>
        <p:txBody>
          <a:bodyPr anchor="t" rtlCol="false" tIns="0" lIns="0" bIns="0" rIns="0">
            <a:spAutoFit/>
          </a:bodyPr>
          <a:lstStyle/>
          <a:p>
            <a:pPr algn="ctr">
              <a:lnSpc>
                <a:spcPts val="8140"/>
              </a:lnSpc>
              <a:spcBef>
                <a:spcPct val="0"/>
              </a:spcBef>
            </a:pPr>
            <a:r>
              <a:rPr lang="en-US" sz="5814" spc="389">
                <a:solidFill>
                  <a:srgbClr val="FFFFF3"/>
                </a:solidFill>
                <a:latin typeface="Montserrat Heavy"/>
                <a:ea typeface="Montserrat Heavy"/>
                <a:cs typeface="Montserrat Heavy"/>
                <a:sym typeface="Montserrat Heavy"/>
              </a:rPr>
              <a:t>12</a:t>
            </a:r>
          </a:p>
        </p:txBody>
      </p:sp>
      <p:sp>
        <p:nvSpPr>
          <p:cNvPr name="TextBox 10" id="10"/>
          <p:cNvSpPr txBox="true"/>
          <p:nvPr/>
        </p:nvSpPr>
        <p:spPr>
          <a:xfrm rot="0">
            <a:off x="9224840" y="795929"/>
            <a:ext cx="3386670"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Bold"/>
                <a:ea typeface="Montserrat Bold"/>
                <a:cs typeface="Montserrat Bold"/>
                <a:sym typeface="Montserrat Bold"/>
              </a:rPr>
              <a:t>Contact</a:t>
            </a:r>
          </a:p>
        </p:txBody>
      </p:sp>
      <p:sp>
        <p:nvSpPr>
          <p:cNvPr name="TextBox 11" id="11"/>
          <p:cNvSpPr txBox="true"/>
          <p:nvPr/>
        </p:nvSpPr>
        <p:spPr>
          <a:xfrm rot="0">
            <a:off x="12611510" y="795929"/>
            <a:ext cx="1271840"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Us</a:t>
            </a:r>
          </a:p>
        </p:txBody>
      </p:sp>
      <p:sp>
        <p:nvSpPr>
          <p:cNvPr name="TextBox 12" id="12"/>
          <p:cNvSpPr txBox="true"/>
          <p:nvPr/>
        </p:nvSpPr>
        <p:spPr>
          <a:xfrm rot="0">
            <a:off x="8438803" y="2098940"/>
            <a:ext cx="9444286" cy="7158068"/>
          </a:xfrm>
          <a:prstGeom prst="rect">
            <a:avLst/>
          </a:prstGeom>
        </p:spPr>
        <p:txBody>
          <a:bodyPr anchor="t" rtlCol="false" tIns="0" lIns="0" bIns="0" rIns="0">
            <a:spAutoFit/>
          </a:bodyPr>
          <a:lstStyle/>
          <a:p>
            <a:pPr algn="l">
              <a:lnSpc>
                <a:spcPts val="4116"/>
              </a:lnSpc>
            </a:pPr>
            <a:r>
              <a:rPr lang="en-US" sz="2940">
                <a:solidFill>
                  <a:srgbClr val="FFFFFF"/>
                </a:solidFill>
                <a:latin typeface="Montserrat Medium"/>
                <a:ea typeface="Montserrat Medium"/>
                <a:cs typeface="Montserrat Medium"/>
                <a:sym typeface="Montserrat Medium"/>
              </a:rPr>
              <a:t>Website Portfolio -</a:t>
            </a:r>
          </a:p>
          <a:p>
            <a:pPr algn="l">
              <a:lnSpc>
                <a:spcPts val="3481"/>
              </a:lnSpc>
            </a:pPr>
            <a:r>
              <a:rPr lang="en-US" sz="2486">
                <a:solidFill>
                  <a:srgbClr val="F10B0B"/>
                </a:solidFill>
                <a:latin typeface="Montserrat Bold"/>
                <a:ea typeface="Montserrat Bold"/>
                <a:cs typeface="Montserrat Bold"/>
                <a:sym typeface="Montserrat Bold"/>
              </a:rPr>
              <a:t>https://sites.google.com/view/ushashree </a:t>
            </a:r>
          </a:p>
          <a:p>
            <a:pPr algn="l">
              <a:lnSpc>
                <a:spcPts val="4116"/>
              </a:lnSpc>
            </a:pPr>
          </a:p>
          <a:p>
            <a:pPr algn="l">
              <a:lnSpc>
                <a:spcPts val="4116"/>
              </a:lnSpc>
            </a:pPr>
            <a:r>
              <a:rPr lang="en-US" sz="2940">
                <a:solidFill>
                  <a:srgbClr val="FFFFFF"/>
                </a:solidFill>
                <a:latin typeface="Montserrat Medium"/>
                <a:ea typeface="Montserrat Medium"/>
                <a:cs typeface="Montserrat Medium"/>
                <a:sym typeface="Montserrat Medium"/>
              </a:rPr>
              <a:t>Email - </a:t>
            </a:r>
          </a:p>
          <a:p>
            <a:pPr algn="l">
              <a:lnSpc>
                <a:spcPts val="3481"/>
              </a:lnSpc>
            </a:pPr>
            <a:r>
              <a:rPr lang="en-US" sz="2486">
                <a:solidFill>
                  <a:srgbClr val="F10B0B"/>
                </a:solidFill>
                <a:latin typeface="Montserrat Bold"/>
                <a:ea typeface="Montserrat Bold"/>
                <a:cs typeface="Montserrat Bold"/>
                <a:sym typeface="Montserrat Bold"/>
              </a:rPr>
              <a:t>ushashripati41997@gmail.com</a:t>
            </a:r>
          </a:p>
          <a:p>
            <a:pPr algn="l">
              <a:lnSpc>
                <a:spcPts val="4116"/>
              </a:lnSpc>
            </a:pPr>
          </a:p>
          <a:p>
            <a:pPr algn="l">
              <a:lnSpc>
                <a:spcPts val="4116"/>
              </a:lnSpc>
            </a:pPr>
            <a:r>
              <a:rPr lang="en-US" sz="2940">
                <a:solidFill>
                  <a:srgbClr val="FFFFFF"/>
                </a:solidFill>
                <a:latin typeface="Montserrat Medium"/>
                <a:ea typeface="Montserrat Medium"/>
                <a:cs typeface="Montserrat Medium"/>
                <a:sym typeface="Montserrat Medium"/>
              </a:rPr>
              <a:t>Phone Number - </a:t>
            </a:r>
          </a:p>
          <a:p>
            <a:pPr algn="l">
              <a:lnSpc>
                <a:spcPts val="3481"/>
              </a:lnSpc>
            </a:pPr>
            <a:r>
              <a:rPr lang="en-US" sz="2486">
                <a:solidFill>
                  <a:srgbClr val="F10B0B"/>
                </a:solidFill>
                <a:latin typeface="Montserrat Bold"/>
                <a:ea typeface="Montserrat Bold"/>
                <a:cs typeface="Montserrat Bold"/>
                <a:sym typeface="Montserrat Bold"/>
              </a:rPr>
              <a:t>8329317365</a:t>
            </a:r>
          </a:p>
          <a:p>
            <a:pPr algn="l">
              <a:lnSpc>
                <a:spcPts val="4116"/>
              </a:lnSpc>
            </a:pPr>
          </a:p>
          <a:p>
            <a:pPr algn="l">
              <a:lnSpc>
                <a:spcPts val="4116"/>
              </a:lnSpc>
            </a:pPr>
            <a:r>
              <a:rPr lang="en-US" sz="2940">
                <a:solidFill>
                  <a:srgbClr val="FFFFFF"/>
                </a:solidFill>
                <a:latin typeface="Montserrat Medium"/>
                <a:ea typeface="Montserrat Medium"/>
                <a:cs typeface="Montserrat Medium"/>
                <a:sym typeface="Montserrat Medium"/>
              </a:rPr>
              <a:t>LinkedIN - </a:t>
            </a:r>
          </a:p>
          <a:p>
            <a:pPr algn="l">
              <a:lnSpc>
                <a:spcPts val="3481"/>
              </a:lnSpc>
            </a:pPr>
            <a:r>
              <a:rPr lang="en-US" sz="2486">
                <a:solidFill>
                  <a:srgbClr val="F10B0B"/>
                </a:solidFill>
                <a:latin typeface="Montserrat Bold"/>
                <a:ea typeface="Montserrat Bold"/>
                <a:cs typeface="Montserrat Bold"/>
                <a:sym typeface="Montserrat Bold"/>
              </a:rPr>
              <a:t>https://www.linkedin.com/in/ushashreeshripati/</a:t>
            </a:r>
          </a:p>
          <a:p>
            <a:pPr algn="l">
              <a:lnSpc>
                <a:spcPts val="4116"/>
              </a:lnSpc>
            </a:pPr>
          </a:p>
          <a:p>
            <a:pPr algn="l">
              <a:lnSpc>
                <a:spcPts val="4116"/>
              </a:lnSpc>
            </a:pPr>
            <a:r>
              <a:rPr lang="en-US" sz="2940">
                <a:solidFill>
                  <a:srgbClr val="FFFFFF"/>
                </a:solidFill>
                <a:latin typeface="Montserrat Medium"/>
                <a:ea typeface="Montserrat Medium"/>
                <a:cs typeface="Montserrat Medium"/>
                <a:sym typeface="Montserrat Medium"/>
              </a:rPr>
              <a:t>Github - </a:t>
            </a:r>
          </a:p>
          <a:p>
            <a:pPr algn="l">
              <a:lnSpc>
                <a:spcPts val="3455"/>
              </a:lnSpc>
            </a:pPr>
            <a:r>
              <a:rPr lang="en-US" sz="2468">
                <a:solidFill>
                  <a:srgbClr val="F10B0B"/>
                </a:solidFill>
                <a:latin typeface="Montserrat Bold"/>
                <a:ea typeface="Montserrat Bold"/>
                <a:cs typeface="Montserrat Bold"/>
                <a:sym typeface="Montserrat Bold"/>
              </a:rPr>
              <a:t>https://github.com/Ushashree441997tab=repositories</a:t>
            </a:r>
          </a:p>
          <a:p>
            <a:pPr algn="l">
              <a:lnSpc>
                <a:spcPts val="2705"/>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3"/>
        </a:solidFill>
      </p:bgPr>
    </p:bg>
    <p:spTree>
      <p:nvGrpSpPr>
        <p:cNvPr id="1" name=""/>
        <p:cNvGrpSpPr/>
        <p:nvPr/>
      </p:nvGrpSpPr>
      <p:grpSpPr>
        <a:xfrm>
          <a:off x="0" y="0"/>
          <a:ext cx="0" cy="0"/>
          <a:chOff x="0" y="0"/>
          <a:chExt cx="0" cy="0"/>
        </a:xfrm>
      </p:grpSpPr>
      <p:sp>
        <p:nvSpPr>
          <p:cNvPr name="Freeform 2" id="2"/>
          <p:cNvSpPr/>
          <p:nvPr/>
        </p:nvSpPr>
        <p:spPr>
          <a:xfrm flipH="false" flipV="false" rot="0">
            <a:off x="2076125" y="36295"/>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2604" y="2458785"/>
            <a:ext cx="9141206" cy="6981596"/>
          </a:xfrm>
          <a:custGeom>
            <a:avLst/>
            <a:gdLst/>
            <a:ahLst/>
            <a:cxnLst/>
            <a:rect r="r" b="b" t="t" l="l"/>
            <a:pathLst>
              <a:path h="6981596" w="9141206">
                <a:moveTo>
                  <a:pt x="0" y="0"/>
                </a:moveTo>
                <a:lnTo>
                  <a:pt x="9141206" y="0"/>
                </a:lnTo>
                <a:lnTo>
                  <a:pt x="9141206" y="6981596"/>
                </a:lnTo>
                <a:lnTo>
                  <a:pt x="0" y="6981596"/>
                </a:lnTo>
                <a:lnTo>
                  <a:pt x="0" y="0"/>
                </a:lnTo>
                <a:close/>
              </a:path>
            </a:pathLst>
          </a:custGeom>
          <a:blipFill>
            <a:blip r:embed="rId4"/>
            <a:stretch>
              <a:fillRect l="0" t="0" r="0" b="0"/>
            </a:stretch>
          </a:blipFill>
        </p:spPr>
      </p:sp>
      <p:grpSp>
        <p:nvGrpSpPr>
          <p:cNvPr name="Group 4" id="4"/>
          <p:cNvGrpSpPr/>
          <p:nvPr/>
        </p:nvGrpSpPr>
        <p:grpSpPr>
          <a:xfrm rot="0">
            <a:off x="1028700" y="2694781"/>
            <a:ext cx="8689015" cy="4625015"/>
            <a:chOff x="0" y="0"/>
            <a:chExt cx="1346156" cy="716536"/>
          </a:xfrm>
        </p:grpSpPr>
        <p:sp>
          <p:nvSpPr>
            <p:cNvPr name="Freeform 5" id="5"/>
            <p:cNvSpPr/>
            <p:nvPr/>
          </p:nvSpPr>
          <p:spPr>
            <a:xfrm flipH="false" flipV="false" rot="0">
              <a:off x="0" y="0"/>
              <a:ext cx="1346156" cy="716536"/>
            </a:xfrm>
            <a:custGeom>
              <a:avLst/>
              <a:gdLst/>
              <a:ahLst/>
              <a:cxnLst/>
              <a:rect r="r" b="b" t="t" l="l"/>
              <a:pathLst>
                <a:path h="716536" w="1346156">
                  <a:moveTo>
                    <a:pt x="0" y="0"/>
                  </a:moveTo>
                  <a:lnTo>
                    <a:pt x="1346156" y="0"/>
                  </a:lnTo>
                  <a:lnTo>
                    <a:pt x="1346156" y="716536"/>
                  </a:lnTo>
                  <a:lnTo>
                    <a:pt x="0" y="716536"/>
                  </a:lnTo>
                  <a:close/>
                </a:path>
              </a:pathLst>
            </a:custGeom>
            <a:blipFill>
              <a:blip r:embed="rId5"/>
              <a:stretch>
                <a:fillRect l="0" t="-2827" r="0" b="-2925"/>
              </a:stretch>
            </a:blipFill>
          </p:spPr>
        </p:sp>
      </p:grpSp>
      <p:grpSp>
        <p:nvGrpSpPr>
          <p:cNvPr name="Group 6" id="6"/>
          <p:cNvGrpSpPr/>
          <p:nvPr/>
        </p:nvGrpSpPr>
        <p:grpSpPr>
          <a:xfrm rot="0">
            <a:off x="10601897" y="-1388606"/>
            <a:ext cx="7052153" cy="14676378"/>
            <a:chOff x="0" y="0"/>
            <a:chExt cx="1857357" cy="3865383"/>
          </a:xfrm>
        </p:grpSpPr>
        <p:sp>
          <p:nvSpPr>
            <p:cNvPr name="Freeform 7" id="7"/>
            <p:cNvSpPr/>
            <p:nvPr/>
          </p:nvSpPr>
          <p:spPr>
            <a:xfrm flipH="false" flipV="false" rot="0">
              <a:off x="0" y="0"/>
              <a:ext cx="1857357" cy="3865383"/>
            </a:xfrm>
            <a:custGeom>
              <a:avLst/>
              <a:gdLst/>
              <a:ahLst/>
              <a:cxnLst/>
              <a:rect r="r" b="b" t="t" l="l"/>
              <a:pathLst>
                <a:path h="3865383" w="1857357">
                  <a:moveTo>
                    <a:pt x="0" y="0"/>
                  </a:moveTo>
                  <a:lnTo>
                    <a:pt x="1857357" y="0"/>
                  </a:lnTo>
                  <a:lnTo>
                    <a:pt x="1857357" y="3865383"/>
                  </a:lnTo>
                  <a:lnTo>
                    <a:pt x="0" y="3865383"/>
                  </a:lnTo>
                  <a:close/>
                </a:path>
              </a:pathLst>
            </a:custGeom>
            <a:solidFill>
              <a:srgbClr val="F10B0B"/>
            </a:solidFill>
          </p:spPr>
        </p:sp>
        <p:sp>
          <p:nvSpPr>
            <p:cNvPr name="TextBox 8" id="8"/>
            <p:cNvSpPr txBox="true"/>
            <p:nvPr/>
          </p:nvSpPr>
          <p:spPr>
            <a:xfrm>
              <a:off x="0" y="-38100"/>
              <a:ext cx="1857357" cy="3903483"/>
            </a:xfrm>
            <a:prstGeom prst="rect">
              <a:avLst/>
            </a:prstGeom>
          </p:spPr>
          <p:txBody>
            <a:bodyPr anchor="ctr" rtlCol="false" tIns="50800" lIns="50800" bIns="50800" rIns="50800"/>
            <a:lstStyle/>
            <a:p>
              <a:pPr algn="ctr">
                <a:lnSpc>
                  <a:spcPts val="2083"/>
                </a:lnSpc>
              </a:pPr>
            </a:p>
          </p:txBody>
        </p:sp>
      </p:grpSp>
      <p:grpSp>
        <p:nvGrpSpPr>
          <p:cNvPr name="Group 9" id="9"/>
          <p:cNvGrpSpPr/>
          <p:nvPr/>
        </p:nvGrpSpPr>
        <p:grpSpPr>
          <a:xfrm rot="0">
            <a:off x="17259300" y="-1605661"/>
            <a:ext cx="6839107" cy="14676378"/>
            <a:chOff x="0" y="0"/>
            <a:chExt cx="1801246" cy="3865383"/>
          </a:xfrm>
        </p:grpSpPr>
        <p:sp>
          <p:nvSpPr>
            <p:cNvPr name="Freeform 10" id="10"/>
            <p:cNvSpPr/>
            <p:nvPr/>
          </p:nvSpPr>
          <p:spPr>
            <a:xfrm flipH="false" flipV="false" rot="0">
              <a:off x="0" y="0"/>
              <a:ext cx="1801246" cy="3865383"/>
            </a:xfrm>
            <a:custGeom>
              <a:avLst/>
              <a:gdLst/>
              <a:ahLst/>
              <a:cxnLst/>
              <a:rect r="r" b="b" t="t" l="l"/>
              <a:pathLst>
                <a:path h="3865383" w="1801246">
                  <a:moveTo>
                    <a:pt x="0" y="0"/>
                  </a:moveTo>
                  <a:lnTo>
                    <a:pt x="1801246" y="0"/>
                  </a:lnTo>
                  <a:lnTo>
                    <a:pt x="1801246" y="3865383"/>
                  </a:lnTo>
                  <a:lnTo>
                    <a:pt x="0" y="3865383"/>
                  </a:lnTo>
                  <a:close/>
                </a:path>
              </a:pathLst>
            </a:custGeom>
            <a:solidFill>
              <a:srgbClr val="000000"/>
            </a:solidFill>
          </p:spPr>
        </p:sp>
        <p:sp>
          <p:nvSpPr>
            <p:cNvPr name="TextBox 11" id="11"/>
            <p:cNvSpPr txBox="true"/>
            <p:nvPr/>
          </p:nvSpPr>
          <p:spPr>
            <a:xfrm>
              <a:off x="0" y="-38100"/>
              <a:ext cx="1801246" cy="3903483"/>
            </a:xfrm>
            <a:prstGeom prst="rect">
              <a:avLst/>
            </a:prstGeom>
          </p:spPr>
          <p:txBody>
            <a:bodyPr anchor="ctr" rtlCol="false" tIns="50800" lIns="50800" bIns="50800" rIns="50800"/>
            <a:lstStyle/>
            <a:p>
              <a:pPr algn="ctr">
                <a:lnSpc>
                  <a:spcPts val="2083"/>
                </a:lnSpc>
              </a:pPr>
            </a:p>
          </p:txBody>
        </p:sp>
      </p:grpSp>
      <p:sp>
        <p:nvSpPr>
          <p:cNvPr name="TextBox 12" id="12"/>
          <p:cNvSpPr txBox="true"/>
          <p:nvPr/>
        </p:nvSpPr>
        <p:spPr>
          <a:xfrm rot="0">
            <a:off x="180231" y="-67960"/>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10B0B"/>
                </a:solidFill>
                <a:latin typeface="Montserrat Heavy"/>
                <a:ea typeface="Montserrat Heavy"/>
                <a:cs typeface="Montserrat Heavy"/>
                <a:sym typeface="Montserrat Heavy"/>
              </a:rPr>
              <a:t>13</a:t>
            </a:r>
          </a:p>
        </p:txBody>
      </p:sp>
      <p:sp>
        <p:nvSpPr>
          <p:cNvPr name="Freeform 13" id="13"/>
          <p:cNvSpPr/>
          <p:nvPr/>
        </p:nvSpPr>
        <p:spPr>
          <a:xfrm flipH="true" flipV="false" rot="0">
            <a:off x="17560164" y="4709372"/>
            <a:ext cx="436944" cy="297916"/>
          </a:xfrm>
          <a:custGeom>
            <a:avLst/>
            <a:gdLst/>
            <a:ahLst/>
            <a:cxnLst/>
            <a:rect r="r" b="b" t="t" l="l"/>
            <a:pathLst>
              <a:path h="297916" w="436944">
                <a:moveTo>
                  <a:pt x="436943" y="0"/>
                </a:moveTo>
                <a:lnTo>
                  <a:pt x="0" y="0"/>
                </a:lnTo>
                <a:lnTo>
                  <a:pt x="0" y="297916"/>
                </a:lnTo>
                <a:lnTo>
                  <a:pt x="436943" y="297916"/>
                </a:lnTo>
                <a:lnTo>
                  <a:pt x="43694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990452" y="778396"/>
            <a:ext cx="5304081" cy="208371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Power BI Published</a:t>
            </a:r>
          </a:p>
        </p:txBody>
      </p:sp>
      <p:sp>
        <p:nvSpPr>
          <p:cNvPr name="TextBox 15" id="15"/>
          <p:cNvSpPr txBox="true"/>
          <p:nvPr/>
        </p:nvSpPr>
        <p:spPr>
          <a:xfrm rot="0">
            <a:off x="11103763" y="2862112"/>
            <a:ext cx="5928408"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Website Link</a:t>
            </a:r>
          </a:p>
        </p:txBody>
      </p:sp>
      <p:sp>
        <p:nvSpPr>
          <p:cNvPr name="TextBox 16" id="16"/>
          <p:cNvSpPr txBox="true"/>
          <p:nvPr/>
        </p:nvSpPr>
        <p:spPr>
          <a:xfrm rot="0">
            <a:off x="11172445" y="4285612"/>
            <a:ext cx="5859725" cy="4154805"/>
          </a:xfrm>
          <a:prstGeom prst="rect">
            <a:avLst/>
          </a:prstGeom>
        </p:spPr>
        <p:txBody>
          <a:bodyPr anchor="t" rtlCol="false" tIns="0" lIns="0" bIns="0" rIns="0">
            <a:spAutoFit/>
          </a:bodyPr>
          <a:lstStyle/>
          <a:p>
            <a:pPr algn="l">
              <a:lnSpc>
                <a:spcPts val="3220"/>
              </a:lnSpc>
            </a:pPr>
            <a:r>
              <a:rPr lang="en-US" sz="2300">
                <a:solidFill>
                  <a:srgbClr val="C1FF72"/>
                </a:solidFill>
                <a:latin typeface="Montserrat Bold"/>
                <a:ea typeface="Montserrat Bold"/>
                <a:cs typeface="Montserrat Bold"/>
                <a:sym typeface="Montserrat Bold"/>
              </a:rPr>
              <a:t>Please click on the below link to watch</a:t>
            </a:r>
            <a:r>
              <a:rPr lang="en-US" sz="2300">
                <a:solidFill>
                  <a:srgbClr val="000000"/>
                </a:solidFill>
                <a:latin typeface="Montserrat Bold"/>
                <a:ea typeface="Montserrat Bold"/>
                <a:cs typeface="Montserrat Bold"/>
                <a:sym typeface="Montserrat Bold"/>
              </a:rPr>
              <a:t> LIVE DASHBOARD</a:t>
            </a:r>
            <a:r>
              <a:rPr lang="en-US" sz="2300">
                <a:solidFill>
                  <a:srgbClr val="FFDE59"/>
                </a:solidFill>
                <a:latin typeface="Montserrat Bold"/>
                <a:ea typeface="Montserrat Bold"/>
                <a:cs typeface="Montserrat Bold"/>
                <a:sym typeface="Montserrat Bold"/>
              </a:rPr>
              <a:t> </a:t>
            </a:r>
          </a:p>
          <a:p>
            <a:pPr algn="l">
              <a:lnSpc>
                <a:spcPts val="3220"/>
              </a:lnSpc>
            </a:pPr>
          </a:p>
          <a:p>
            <a:pPr algn="l">
              <a:lnSpc>
                <a:spcPts val="3919"/>
              </a:lnSpc>
              <a:spcBef>
                <a:spcPct val="0"/>
              </a:spcBef>
            </a:pPr>
            <a:r>
              <a:rPr lang="en-US" sz="2799">
                <a:solidFill>
                  <a:srgbClr val="5CE1E6"/>
                </a:solidFill>
                <a:latin typeface="Montserrat Bold"/>
                <a:ea typeface="Montserrat Bold"/>
                <a:cs typeface="Montserrat Bold"/>
                <a:sym typeface="Montserrat Bold"/>
              </a:rPr>
              <a:t>https://app.powerbi.com/view?r=eyJrIjoiZjU0ZjIxNmEtMTkxNS00MzZmLThlMjAtMzlkZWZlZDVkNDQwIiwidCI6IjQ5NmE3ZmFlLTM0ZmUtNDJmNS1iNjYzLTc3MjFlNmZhYzA0MCJ9</a:t>
            </a:r>
          </a:p>
        </p:txBody>
      </p:sp>
      <p:sp>
        <p:nvSpPr>
          <p:cNvPr name="Freeform 17" id="17"/>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8"/>
            <a:stretch>
              <a:fillRect l="-2314" t="0" r="-2314" b="0"/>
            </a:stretch>
          </a:blipFill>
        </p:spPr>
      </p:sp>
      <p:sp>
        <p:nvSpPr>
          <p:cNvPr name="TextBox 18" id="18"/>
          <p:cNvSpPr txBox="true"/>
          <p:nvPr/>
        </p:nvSpPr>
        <p:spPr>
          <a:xfrm rot="0">
            <a:off x="890264" y="9652284"/>
            <a:ext cx="4539357" cy="306999"/>
          </a:xfrm>
          <a:prstGeom prst="rect">
            <a:avLst/>
          </a:prstGeom>
        </p:spPr>
        <p:txBody>
          <a:bodyPr anchor="t" rtlCol="false" tIns="0" lIns="0" bIns="0" rIns="0">
            <a:spAutoFit/>
          </a:bodyPr>
          <a:lstStyle/>
          <a:p>
            <a:pPr algn="ctr">
              <a:lnSpc>
                <a:spcPts val="2503"/>
              </a:lnSpc>
              <a:spcBef>
                <a:spcPct val="0"/>
              </a:spcBef>
            </a:pPr>
            <a:r>
              <a:rPr lang="en-US" sz="1788" spc="119">
                <a:solidFill>
                  <a:srgbClr val="000000"/>
                </a:solidFill>
                <a:latin typeface="Montserrat Bold"/>
                <a:ea typeface="Montserrat Bold"/>
                <a:cs typeface="Montserrat Bold"/>
                <a:sym typeface="Montserrat Bold"/>
              </a:rPr>
              <a:t>USHASHRIPATI41997@GMAIL.COM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909" r="0" b="-114923"/>
            </a:stretch>
          </a:blipFill>
        </p:spPr>
      </p:sp>
      <p:grpSp>
        <p:nvGrpSpPr>
          <p:cNvPr name="Group 3" id="3"/>
          <p:cNvGrpSpPr/>
          <p:nvPr/>
        </p:nvGrpSpPr>
        <p:grpSpPr>
          <a:xfrm rot="0">
            <a:off x="9144000" y="8495383"/>
            <a:ext cx="8372449" cy="1021676"/>
            <a:chOff x="0" y="0"/>
            <a:chExt cx="2262234" cy="276056"/>
          </a:xfrm>
        </p:grpSpPr>
        <p:sp>
          <p:nvSpPr>
            <p:cNvPr name="Freeform 4" id="4"/>
            <p:cNvSpPr/>
            <p:nvPr/>
          </p:nvSpPr>
          <p:spPr>
            <a:xfrm flipH="false" flipV="false" rot="0">
              <a:off x="0" y="0"/>
              <a:ext cx="2262234" cy="276056"/>
            </a:xfrm>
            <a:custGeom>
              <a:avLst/>
              <a:gdLst/>
              <a:ahLst/>
              <a:cxnLst/>
              <a:rect r="r" b="b" t="t" l="l"/>
              <a:pathLst>
                <a:path h="276056" w="2262234">
                  <a:moveTo>
                    <a:pt x="92469" y="0"/>
                  </a:moveTo>
                  <a:lnTo>
                    <a:pt x="2169765" y="0"/>
                  </a:lnTo>
                  <a:cubicBezTo>
                    <a:pt x="2220834" y="0"/>
                    <a:pt x="2262234" y="41400"/>
                    <a:pt x="2262234" y="92469"/>
                  </a:cubicBezTo>
                  <a:lnTo>
                    <a:pt x="2262234" y="183587"/>
                  </a:lnTo>
                  <a:cubicBezTo>
                    <a:pt x="2262234" y="208112"/>
                    <a:pt x="2252491" y="231632"/>
                    <a:pt x="2235150" y="248973"/>
                  </a:cubicBezTo>
                  <a:cubicBezTo>
                    <a:pt x="2217809" y="266314"/>
                    <a:pt x="2194289" y="276056"/>
                    <a:pt x="2169765" y="276056"/>
                  </a:cubicBezTo>
                  <a:lnTo>
                    <a:pt x="92469" y="276056"/>
                  </a:lnTo>
                  <a:cubicBezTo>
                    <a:pt x="67945" y="276056"/>
                    <a:pt x="44425" y="266314"/>
                    <a:pt x="27084" y="248973"/>
                  </a:cubicBezTo>
                  <a:cubicBezTo>
                    <a:pt x="9742" y="231632"/>
                    <a:pt x="0" y="208112"/>
                    <a:pt x="0" y="183587"/>
                  </a:cubicBezTo>
                  <a:lnTo>
                    <a:pt x="0" y="92469"/>
                  </a:lnTo>
                  <a:cubicBezTo>
                    <a:pt x="0" y="67945"/>
                    <a:pt x="9742" y="44425"/>
                    <a:pt x="27084" y="27084"/>
                  </a:cubicBezTo>
                  <a:cubicBezTo>
                    <a:pt x="44425" y="9742"/>
                    <a:pt x="67945" y="0"/>
                    <a:pt x="92469" y="0"/>
                  </a:cubicBezTo>
                  <a:close/>
                </a:path>
              </a:pathLst>
            </a:custGeom>
            <a:solidFill>
              <a:srgbClr val="000000">
                <a:alpha val="0"/>
              </a:srgbClr>
            </a:solidFill>
            <a:ln w="38100" cap="rnd">
              <a:solidFill>
                <a:srgbClr val="FFFFF3"/>
              </a:solidFill>
              <a:prstDash val="solid"/>
              <a:round/>
            </a:ln>
          </p:spPr>
        </p:sp>
        <p:sp>
          <p:nvSpPr>
            <p:cNvPr name="TextBox 5" id="5"/>
            <p:cNvSpPr txBox="true"/>
            <p:nvPr/>
          </p:nvSpPr>
          <p:spPr>
            <a:xfrm>
              <a:off x="0" y="-38100"/>
              <a:ext cx="2262234" cy="314156"/>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9716238" y="8866709"/>
            <a:ext cx="425104" cy="279023"/>
          </a:xfrm>
          <a:custGeom>
            <a:avLst/>
            <a:gdLst/>
            <a:ahLst/>
            <a:cxnLst/>
            <a:rect r="r" b="b" t="t" l="l"/>
            <a:pathLst>
              <a:path h="279023" w="425104">
                <a:moveTo>
                  <a:pt x="0" y="0"/>
                </a:moveTo>
                <a:lnTo>
                  <a:pt x="425104" y="0"/>
                </a:lnTo>
                <a:lnTo>
                  <a:pt x="425104" y="279023"/>
                </a:lnTo>
                <a:lnTo>
                  <a:pt x="0" y="279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5852" y="8793866"/>
            <a:ext cx="424709" cy="424709"/>
          </a:xfrm>
          <a:custGeom>
            <a:avLst/>
            <a:gdLst/>
            <a:ahLst/>
            <a:cxnLst/>
            <a:rect r="r" b="b" t="t" l="l"/>
            <a:pathLst>
              <a:path h="424709" w="424709">
                <a:moveTo>
                  <a:pt x="0" y="0"/>
                </a:moveTo>
                <a:lnTo>
                  <a:pt x="424708" y="0"/>
                </a:lnTo>
                <a:lnTo>
                  <a:pt x="424708" y="424709"/>
                </a:lnTo>
                <a:lnTo>
                  <a:pt x="0" y="424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17339" y="926185"/>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14</a:t>
            </a:r>
          </a:p>
        </p:txBody>
      </p:sp>
      <p:sp>
        <p:nvSpPr>
          <p:cNvPr name="TextBox 9" id="9"/>
          <p:cNvSpPr txBox="true"/>
          <p:nvPr/>
        </p:nvSpPr>
        <p:spPr>
          <a:xfrm rot="0">
            <a:off x="3663617" y="2940001"/>
            <a:ext cx="8002679" cy="2581875"/>
          </a:xfrm>
          <a:prstGeom prst="rect">
            <a:avLst/>
          </a:prstGeom>
        </p:spPr>
        <p:txBody>
          <a:bodyPr anchor="t" rtlCol="false" tIns="0" lIns="0" bIns="0" rIns="0">
            <a:spAutoFit/>
          </a:bodyPr>
          <a:lstStyle/>
          <a:p>
            <a:pPr algn="l">
              <a:lnSpc>
                <a:spcPts val="21147"/>
              </a:lnSpc>
              <a:spcBef>
                <a:spcPct val="0"/>
              </a:spcBef>
            </a:pPr>
            <a:r>
              <a:rPr lang="en-US" sz="15105">
                <a:solidFill>
                  <a:srgbClr val="FFFFF3"/>
                </a:solidFill>
                <a:latin typeface="Montserrat Bold"/>
                <a:ea typeface="Montserrat Bold"/>
                <a:cs typeface="Montserrat Bold"/>
                <a:sym typeface="Montserrat Bold"/>
              </a:rPr>
              <a:t>THANK</a:t>
            </a:r>
          </a:p>
        </p:txBody>
      </p:sp>
      <p:sp>
        <p:nvSpPr>
          <p:cNvPr name="TextBox 10" id="10"/>
          <p:cNvSpPr txBox="true"/>
          <p:nvPr/>
        </p:nvSpPr>
        <p:spPr>
          <a:xfrm rot="0">
            <a:off x="9716238" y="4711347"/>
            <a:ext cx="5858361" cy="2581875"/>
          </a:xfrm>
          <a:prstGeom prst="rect">
            <a:avLst/>
          </a:prstGeom>
        </p:spPr>
        <p:txBody>
          <a:bodyPr anchor="t" rtlCol="false" tIns="0" lIns="0" bIns="0" rIns="0">
            <a:spAutoFit/>
          </a:bodyPr>
          <a:lstStyle/>
          <a:p>
            <a:pPr algn="l">
              <a:lnSpc>
                <a:spcPts val="21147"/>
              </a:lnSpc>
              <a:spcBef>
                <a:spcPct val="0"/>
              </a:spcBef>
            </a:pPr>
            <a:r>
              <a:rPr lang="en-US" sz="15105">
                <a:solidFill>
                  <a:srgbClr val="F10B0B"/>
                </a:solidFill>
                <a:latin typeface="Montserrat Heavy"/>
                <a:ea typeface="Montserrat Heavy"/>
                <a:cs typeface="Montserrat Heavy"/>
                <a:sym typeface="Montserrat Heavy"/>
              </a:rPr>
              <a:t>YOU!</a:t>
            </a:r>
          </a:p>
        </p:txBody>
      </p:sp>
      <p:sp>
        <p:nvSpPr>
          <p:cNvPr name="TextBox 11" id="11"/>
          <p:cNvSpPr txBox="true"/>
          <p:nvPr/>
        </p:nvSpPr>
        <p:spPr>
          <a:xfrm rot="0">
            <a:off x="1215503" y="8587756"/>
            <a:ext cx="6124101" cy="789305"/>
          </a:xfrm>
          <a:prstGeom prst="rect">
            <a:avLst/>
          </a:prstGeom>
        </p:spPr>
        <p:txBody>
          <a:bodyPr anchor="t" rtlCol="false" tIns="0" lIns="0" bIns="0" rIns="0">
            <a:spAutoFit/>
          </a:bodyPr>
          <a:lstStyle/>
          <a:p>
            <a:pPr algn="l">
              <a:lnSpc>
                <a:spcPts val="3220"/>
              </a:lnSpc>
              <a:spcBef>
                <a:spcPct val="0"/>
              </a:spcBef>
            </a:pPr>
            <a:r>
              <a:rPr lang="en-US" sz="2300">
                <a:solidFill>
                  <a:srgbClr val="FFFFFF"/>
                </a:solidFill>
                <a:latin typeface="Montserrat Medium"/>
                <a:ea typeface="Montserrat Medium"/>
                <a:cs typeface="Montserrat Medium"/>
                <a:sym typeface="Montserrat Medium"/>
              </a:rPr>
              <a:t>Thank you for your attention. For more information, please contact us at</a:t>
            </a:r>
          </a:p>
        </p:txBody>
      </p:sp>
      <p:sp>
        <p:nvSpPr>
          <p:cNvPr name="TextBox 12" id="12"/>
          <p:cNvSpPr txBox="true"/>
          <p:nvPr/>
        </p:nvSpPr>
        <p:spPr>
          <a:xfrm rot="0">
            <a:off x="10434543" y="8855047"/>
            <a:ext cx="3636600" cy="315658"/>
          </a:xfrm>
          <a:prstGeom prst="rect">
            <a:avLst/>
          </a:prstGeom>
        </p:spPr>
        <p:txBody>
          <a:bodyPr anchor="t" rtlCol="false" tIns="0" lIns="0" bIns="0" rIns="0">
            <a:spAutoFit/>
          </a:bodyPr>
          <a:lstStyle/>
          <a:p>
            <a:pPr algn="l">
              <a:lnSpc>
                <a:spcPts val="2551"/>
              </a:lnSpc>
              <a:spcBef>
                <a:spcPct val="0"/>
              </a:spcBef>
            </a:pPr>
            <a:r>
              <a:rPr lang="en-US" sz="1822">
                <a:solidFill>
                  <a:srgbClr val="FFFFFF"/>
                </a:solidFill>
                <a:latin typeface="Montserrat Medium"/>
                <a:ea typeface="Montserrat Medium"/>
                <a:cs typeface="Montserrat Medium"/>
                <a:sym typeface="Montserrat Medium"/>
              </a:rPr>
              <a:t>ushashripati41997@gmail.com</a:t>
            </a:r>
          </a:p>
        </p:txBody>
      </p:sp>
      <p:sp>
        <p:nvSpPr>
          <p:cNvPr name="TextBox 13" id="13"/>
          <p:cNvSpPr txBox="true"/>
          <p:nvPr/>
        </p:nvSpPr>
        <p:spPr>
          <a:xfrm rot="0">
            <a:off x="15282690" y="8855047"/>
            <a:ext cx="1726819" cy="315658"/>
          </a:xfrm>
          <a:prstGeom prst="rect">
            <a:avLst/>
          </a:prstGeom>
        </p:spPr>
        <p:txBody>
          <a:bodyPr anchor="t" rtlCol="false" tIns="0" lIns="0" bIns="0" rIns="0">
            <a:spAutoFit/>
          </a:bodyPr>
          <a:lstStyle/>
          <a:p>
            <a:pPr algn="l">
              <a:lnSpc>
                <a:spcPts val="2551"/>
              </a:lnSpc>
              <a:spcBef>
                <a:spcPct val="0"/>
              </a:spcBef>
            </a:pPr>
            <a:r>
              <a:rPr lang="en-US" sz="1822">
                <a:solidFill>
                  <a:srgbClr val="FFFFFF"/>
                </a:solidFill>
                <a:latin typeface="Montserrat Medium"/>
                <a:ea typeface="Montserrat Medium"/>
                <a:cs typeface="Montserrat Medium"/>
                <a:sym typeface="Montserrat Medium"/>
              </a:rPr>
              <a:t>8329317365</a:t>
            </a:r>
          </a:p>
        </p:txBody>
      </p:sp>
      <p:sp>
        <p:nvSpPr>
          <p:cNvPr name="Freeform 14" id="14"/>
          <p:cNvSpPr/>
          <p:nvPr/>
        </p:nvSpPr>
        <p:spPr>
          <a:xfrm flipH="false" flipV="false" rot="0">
            <a:off x="7378387" y="2428027"/>
            <a:ext cx="3377531" cy="519689"/>
          </a:xfrm>
          <a:custGeom>
            <a:avLst/>
            <a:gdLst/>
            <a:ahLst/>
            <a:cxnLst/>
            <a:rect r="r" b="b" t="t" l="l"/>
            <a:pathLst>
              <a:path h="519689" w="3377531">
                <a:moveTo>
                  <a:pt x="0" y="0"/>
                </a:moveTo>
                <a:lnTo>
                  <a:pt x="3377531" y="0"/>
                </a:lnTo>
                <a:lnTo>
                  <a:pt x="3377531" y="519690"/>
                </a:lnTo>
                <a:lnTo>
                  <a:pt x="0" y="519690"/>
                </a:lnTo>
                <a:lnTo>
                  <a:pt x="0" y="0"/>
                </a:lnTo>
                <a:close/>
              </a:path>
            </a:pathLst>
          </a:custGeom>
          <a:blipFill>
            <a:blip r:embed="rId7"/>
            <a:stretch>
              <a:fillRect l="-2314" t="0" r="-2314"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4876" y="1302886"/>
            <a:ext cx="15461325" cy="8015589"/>
            <a:chOff x="0" y="0"/>
            <a:chExt cx="4072119" cy="2111102"/>
          </a:xfrm>
        </p:grpSpPr>
        <p:sp>
          <p:nvSpPr>
            <p:cNvPr name="Freeform 3" id="3"/>
            <p:cNvSpPr/>
            <p:nvPr/>
          </p:nvSpPr>
          <p:spPr>
            <a:xfrm flipH="false" flipV="false" rot="0">
              <a:off x="0" y="0"/>
              <a:ext cx="4072118" cy="2111102"/>
            </a:xfrm>
            <a:custGeom>
              <a:avLst/>
              <a:gdLst/>
              <a:ahLst/>
              <a:cxnLst/>
              <a:rect r="r" b="b" t="t" l="l"/>
              <a:pathLst>
                <a:path h="2111102" w="4072118">
                  <a:moveTo>
                    <a:pt x="0" y="0"/>
                  </a:moveTo>
                  <a:lnTo>
                    <a:pt x="4072118" y="0"/>
                  </a:lnTo>
                  <a:lnTo>
                    <a:pt x="4072118" y="2111102"/>
                  </a:lnTo>
                  <a:lnTo>
                    <a:pt x="0" y="2111102"/>
                  </a:lnTo>
                  <a:close/>
                </a:path>
              </a:pathLst>
            </a:custGeom>
            <a:solidFill>
              <a:srgbClr val="FFFFF3"/>
            </a:solidFill>
          </p:spPr>
        </p:sp>
        <p:sp>
          <p:nvSpPr>
            <p:cNvPr name="TextBox 4" id="4"/>
            <p:cNvSpPr txBox="true"/>
            <p:nvPr/>
          </p:nvSpPr>
          <p:spPr>
            <a:xfrm>
              <a:off x="0" y="-38100"/>
              <a:ext cx="4072119" cy="2149202"/>
            </a:xfrm>
            <a:prstGeom prst="rect">
              <a:avLst/>
            </a:prstGeom>
          </p:spPr>
          <p:txBody>
            <a:bodyPr anchor="ctr" rtlCol="false" tIns="50800" lIns="50800" bIns="50800" rIns="50800"/>
            <a:lstStyle/>
            <a:p>
              <a:pPr algn="ctr">
                <a:lnSpc>
                  <a:spcPts val="2083"/>
                </a:lnSpc>
              </a:pPr>
            </a:p>
          </p:txBody>
        </p:sp>
      </p:grpSp>
      <p:grpSp>
        <p:nvGrpSpPr>
          <p:cNvPr name="Group 5" id="5"/>
          <p:cNvGrpSpPr/>
          <p:nvPr/>
        </p:nvGrpSpPr>
        <p:grpSpPr>
          <a:xfrm rot="0">
            <a:off x="777227" y="-399948"/>
            <a:ext cx="1834678" cy="11300907"/>
            <a:chOff x="0" y="0"/>
            <a:chExt cx="483207" cy="2976371"/>
          </a:xfrm>
        </p:grpSpPr>
        <p:sp>
          <p:nvSpPr>
            <p:cNvPr name="Freeform 6" id="6"/>
            <p:cNvSpPr/>
            <p:nvPr/>
          </p:nvSpPr>
          <p:spPr>
            <a:xfrm flipH="false" flipV="false" rot="0">
              <a:off x="0" y="0"/>
              <a:ext cx="483207" cy="2976370"/>
            </a:xfrm>
            <a:custGeom>
              <a:avLst/>
              <a:gdLst/>
              <a:ahLst/>
              <a:cxnLst/>
              <a:rect r="r" b="b" t="t" l="l"/>
              <a:pathLst>
                <a:path h="2976370" w="483207">
                  <a:moveTo>
                    <a:pt x="0" y="0"/>
                  </a:moveTo>
                  <a:lnTo>
                    <a:pt x="483207" y="0"/>
                  </a:lnTo>
                  <a:lnTo>
                    <a:pt x="483207" y="2976370"/>
                  </a:lnTo>
                  <a:lnTo>
                    <a:pt x="0" y="2976370"/>
                  </a:lnTo>
                  <a:close/>
                </a:path>
              </a:pathLst>
            </a:custGeom>
            <a:solidFill>
              <a:srgbClr val="F10B0B"/>
            </a:solidFill>
          </p:spPr>
        </p:sp>
        <p:sp>
          <p:nvSpPr>
            <p:cNvPr name="TextBox 7" id="7"/>
            <p:cNvSpPr txBox="true"/>
            <p:nvPr/>
          </p:nvSpPr>
          <p:spPr>
            <a:xfrm>
              <a:off x="0" y="-38100"/>
              <a:ext cx="483207" cy="3014471"/>
            </a:xfrm>
            <a:prstGeom prst="rect">
              <a:avLst/>
            </a:prstGeom>
          </p:spPr>
          <p:txBody>
            <a:bodyPr anchor="ctr" rtlCol="false" tIns="50800" lIns="50800" bIns="50800" rIns="50800"/>
            <a:lstStyle/>
            <a:p>
              <a:pPr algn="ctr">
                <a:lnSpc>
                  <a:spcPts val="2083"/>
                </a:lnSpc>
              </a:pPr>
            </a:p>
          </p:txBody>
        </p:sp>
      </p:grpSp>
      <p:grpSp>
        <p:nvGrpSpPr>
          <p:cNvPr name="Group 8" id="8"/>
          <p:cNvGrpSpPr/>
          <p:nvPr/>
        </p:nvGrpSpPr>
        <p:grpSpPr>
          <a:xfrm rot="0">
            <a:off x="14501451" y="1242711"/>
            <a:ext cx="3786549" cy="8015589"/>
            <a:chOff x="0" y="0"/>
            <a:chExt cx="586636" cy="1241825"/>
          </a:xfrm>
        </p:grpSpPr>
        <p:sp>
          <p:nvSpPr>
            <p:cNvPr name="Freeform 9" id="9"/>
            <p:cNvSpPr/>
            <p:nvPr/>
          </p:nvSpPr>
          <p:spPr>
            <a:xfrm flipH="false" flipV="false" rot="0">
              <a:off x="0" y="0"/>
              <a:ext cx="586636" cy="1241824"/>
            </a:xfrm>
            <a:custGeom>
              <a:avLst/>
              <a:gdLst/>
              <a:ahLst/>
              <a:cxnLst/>
              <a:rect r="r" b="b" t="t" l="l"/>
              <a:pathLst>
                <a:path h="1241824" w="586636">
                  <a:moveTo>
                    <a:pt x="0" y="0"/>
                  </a:moveTo>
                  <a:lnTo>
                    <a:pt x="586636" y="0"/>
                  </a:lnTo>
                  <a:lnTo>
                    <a:pt x="586636" y="1241824"/>
                  </a:lnTo>
                  <a:lnTo>
                    <a:pt x="0" y="1241824"/>
                  </a:lnTo>
                  <a:close/>
                </a:path>
              </a:pathLst>
            </a:custGeom>
            <a:blipFill>
              <a:blip r:embed="rId2"/>
              <a:stretch>
                <a:fillRect l="-108764" t="0" r="-108764" b="0"/>
              </a:stretch>
            </a:blipFill>
          </p:spPr>
        </p:sp>
      </p:grpSp>
      <p:sp>
        <p:nvSpPr>
          <p:cNvPr name="Freeform 10" id="10"/>
          <p:cNvSpPr/>
          <p:nvPr/>
        </p:nvSpPr>
        <p:spPr>
          <a:xfrm flipH="true" flipV="false" rot="0">
            <a:off x="1476094" y="956834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831183" y="190059"/>
            <a:ext cx="1780722" cy="978550"/>
          </a:xfrm>
          <a:prstGeom prst="rect">
            <a:avLst/>
          </a:prstGeom>
        </p:spPr>
        <p:txBody>
          <a:bodyPr anchor="t" rtlCol="false" tIns="0" lIns="0" bIns="0" rIns="0">
            <a:spAutoFit/>
          </a:bodyPr>
          <a:lstStyle/>
          <a:p>
            <a:pPr algn="ctr">
              <a:lnSpc>
                <a:spcPts val="8014"/>
              </a:lnSpc>
              <a:spcBef>
                <a:spcPct val="0"/>
              </a:spcBef>
            </a:pPr>
            <a:r>
              <a:rPr lang="en-US" sz="5724" spc="383">
                <a:solidFill>
                  <a:srgbClr val="FFFFF3"/>
                </a:solidFill>
                <a:latin typeface="Montserrat Heavy"/>
                <a:ea typeface="Montserrat Heavy"/>
                <a:cs typeface="Montserrat Heavy"/>
                <a:sym typeface="Montserrat Heavy"/>
              </a:rPr>
              <a:t>02</a:t>
            </a:r>
          </a:p>
        </p:txBody>
      </p:sp>
      <p:sp>
        <p:nvSpPr>
          <p:cNvPr name="TextBox 12" id="12"/>
          <p:cNvSpPr txBox="true"/>
          <p:nvPr/>
        </p:nvSpPr>
        <p:spPr>
          <a:xfrm rot="0">
            <a:off x="2966169" y="1464507"/>
            <a:ext cx="5304081"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PROBLEM</a:t>
            </a:r>
          </a:p>
        </p:txBody>
      </p:sp>
      <p:sp>
        <p:nvSpPr>
          <p:cNvPr name="TextBox 13" id="13"/>
          <p:cNvSpPr txBox="true"/>
          <p:nvPr/>
        </p:nvSpPr>
        <p:spPr>
          <a:xfrm rot="0">
            <a:off x="2966169" y="2465108"/>
            <a:ext cx="5441446"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Heavy"/>
                <a:ea typeface="Montserrat Heavy"/>
                <a:cs typeface="Montserrat Heavy"/>
                <a:sym typeface="Montserrat Heavy"/>
              </a:rPr>
              <a:t>STATEMENT</a:t>
            </a:r>
          </a:p>
        </p:txBody>
      </p:sp>
      <p:sp>
        <p:nvSpPr>
          <p:cNvPr name="TextBox 14" id="14"/>
          <p:cNvSpPr txBox="true"/>
          <p:nvPr/>
        </p:nvSpPr>
        <p:spPr>
          <a:xfrm rot="0">
            <a:off x="2217020" y="3531194"/>
            <a:ext cx="12106459" cy="5330814"/>
          </a:xfrm>
          <a:prstGeom prst="rect">
            <a:avLst/>
          </a:prstGeom>
        </p:spPr>
        <p:txBody>
          <a:bodyPr anchor="t" rtlCol="false" tIns="0" lIns="0" bIns="0" rIns="0">
            <a:spAutoFit/>
          </a:bodyPr>
          <a:lstStyle/>
          <a:p>
            <a:pPr algn="just" marL="593819" indent="-296910" lvl="1">
              <a:lnSpc>
                <a:spcPts val="3850"/>
              </a:lnSpc>
              <a:buFont typeface="Arial"/>
              <a:buChar char="•"/>
            </a:pPr>
            <a:r>
              <a:rPr lang="en-US" sz="2750">
                <a:solidFill>
                  <a:srgbClr val="000000"/>
                </a:solidFill>
                <a:latin typeface="Montserrat"/>
                <a:ea typeface="Montserrat"/>
                <a:cs typeface="Montserrat"/>
                <a:sym typeface="Montserrat"/>
              </a:rPr>
              <a:t>A comprehensive analysis of YouTube songs data using Power BI. </a:t>
            </a:r>
          </a:p>
          <a:p>
            <a:pPr algn="just" marL="593819" indent="-296910" lvl="1">
              <a:lnSpc>
                <a:spcPts val="3850"/>
              </a:lnSpc>
              <a:buFont typeface="Arial"/>
              <a:buChar char="•"/>
            </a:pPr>
            <a:r>
              <a:rPr lang="en-US" sz="2750">
                <a:solidFill>
                  <a:srgbClr val="000000"/>
                </a:solidFill>
                <a:latin typeface="Montserrat"/>
                <a:ea typeface="Montserrat"/>
                <a:cs typeface="Montserrat"/>
                <a:sym typeface="Montserrat"/>
              </a:rPr>
              <a:t>The dataset contains key attributes such as video ID, channel title, title, description, tags, published date, view count, like count, favorite count, comment count, video duration, video definition, and caption details. </a:t>
            </a:r>
          </a:p>
          <a:p>
            <a:pPr algn="just" marL="593819" indent="-296910" lvl="1">
              <a:lnSpc>
                <a:spcPts val="3850"/>
              </a:lnSpc>
              <a:buFont typeface="Arial"/>
              <a:buChar char="•"/>
            </a:pPr>
            <a:r>
              <a:rPr lang="en-US" sz="2750">
                <a:solidFill>
                  <a:srgbClr val="000000"/>
                </a:solidFill>
                <a:latin typeface="Montserrat"/>
                <a:ea typeface="Montserrat"/>
                <a:cs typeface="Montserrat"/>
                <a:sym typeface="Montserrat"/>
              </a:rPr>
              <a:t>The goal is to utilize Power BI to create insightful visualizations and reports that provide a deeper understanding of YouTube songs' performance, popularity, and user engagement. </a:t>
            </a:r>
          </a:p>
          <a:p>
            <a:pPr algn="just" marL="593819" indent="-296910" lvl="1">
              <a:lnSpc>
                <a:spcPts val="3850"/>
              </a:lnSpc>
              <a:buFont typeface="Arial"/>
              <a:buChar char="•"/>
            </a:pPr>
            <a:r>
              <a:rPr lang="en-US" sz="2750">
                <a:solidFill>
                  <a:srgbClr val="000000"/>
                </a:solidFill>
                <a:latin typeface="Montserrat"/>
                <a:ea typeface="Montserrat"/>
                <a:cs typeface="Montserrat"/>
                <a:sym typeface="Montserrat"/>
              </a:rPr>
              <a:t>The analysis aims to uncover trends, preferences, and patterns in the data to aid content creators and stakeholders in optimizing their YouTube song content. </a:t>
            </a:r>
          </a:p>
        </p:txBody>
      </p:sp>
      <p:sp>
        <p:nvSpPr>
          <p:cNvPr name="TextBox 15" id="15"/>
          <p:cNvSpPr txBox="true"/>
          <p:nvPr/>
        </p:nvSpPr>
        <p:spPr>
          <a:xfrm rot="0">
            <a:off x="3034852" y="559605"/>
            <a:ext cx="4380934" cy="355663"/>
          </a:xfrm>
          <a:prstGeom prst="rect">
            <a:avLst/>
          </a:prstGeom>
        </p:spPr>
        <p:txBody>
          <a:bodyPr anchor="t" rtlCol="false" tIns="0" lIns="0" bIns="0" rIns="0">
            <a:spAutoFit/>
          </a:bodyPr>
          <a:lstStyle/>
          <a:p>
            <a:pPr algn="l">
              <a:lnSpc>
                <a:spcPts val="2971"/>
              </a:lnSpc>
              <a:spcBef>
                <a:spcPct val="0"/>
              </a:spcBef>
            </a:pPr>
            <a:r>
              <a:rPr lang="en-US" sz="2122">
                <a:solidFill>
                  <a:srgbClr val="FFFFFF"/>
                </a:solidFill>
                <a:latin typeface="Montserrat Medium"/>
                <a:ea typeface="Montserrat Medium"/>
                <a:cs typeface="Montserrat Medium"/>
                <a:sym typeface="Montserrat Medium"/>
              </a:rPr>
              <a:t>ushashripati41997@gmail.com</a:t>
            </a:r>
          </a:p>
        </p:txBody>
      </p:sp>
      <p:sp>
        <p:nvSpPr>
          <p:cNvPr name="Freeform 16" id="16"/>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5"/>
            <a:stretch>
              <a:fillRect l="-2314" t="0" r="-2314"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0B0B"/>
        </a:solidFill>
      </p:bgPr>
    </p:bg>
    <p:spTree>
      <p:nvGrpSpPr>
        <p:cNvPr id="1" name=""/>
        <p:cNvGrpSpPr/>
        <p:nvPr/>
      </p:nvGrpSpPr>
      <p:grpSpPr>
        <a:xfrm>
          <a:off x="0" y="0"/>
          <a:ext cx="0" cy="0"/>
          <a:chOff x="0" y="0"/>
          <a:chExt cx="0" cy="0"/>
        </a:xfrm>
      </p:grpSpPr>
      <p:sp>
        <p:nvSpPr>
          <p:cNvPr name="AutoShape 2" id="2"/>
          <p:cNvSpPr/>
          <p:nvPr/>
        </p:nvSpPr>
        <p:spPr>
          <a:xfrm flipV="true">
            <a:off x="5290337" y="-2492763"/>
            <a:ext cx="0" cy="12779763"/>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089812" y="9044289"/>
            <a:ext cx="17655886" cy="11300907"/>
            <a:chOff x="0" y="0"/>
            <a:chExt cx="4650110" cy="2976371"/>
          </a:xfrm>
        </p:grpSpPr>
        <p:sp>
          <p:nvSpPr>
            <p:cNvPr name="Freeform 4" id="4"/>
            <p:cNvSpPr/>
            <p:nvPr/>
          </p:nvSpPr>
          <p:spPr>
            <a:xfrm flipH="false" flipV="false" rot="0">
              <a:off x="0" y="0"/>
              <a:ext cx="4650110" cy="2976370"/>
            </a:xfrm>
            <a:custGeom>
              <a:avLst/>
              <a:gdLst/>
              <a:ahLst/>
              <a:cxnLst/>
              <a:rect r="r" b="b" t="t" l="l"/>
              <a:pathLst>
                <a:path h="2976370" w="4650110">
                  <a:moveTo>
                    <a:pt x="0" y="0"/>
                  </a:moveTo>
                  <a:lnTo>
                    <a:pt x="4650110" y="0"/>
                  </a:lnTo>
                  <a:lnTo>
                    <a:pt x="4650110" y="2976370"/>
                  </a:lnTo>
                  <a:lnTo>
                    <a:pt x="0" y="2976370"/>
                  </a:lnTo>
                  <a:close/>
                </a:path>
              </a:pathLst>
            </a:custGeom>
            <a:solidFill>
              <a:srgbClr val="000000"/>
            </a:solidFill>
          </p:spPr>
        </p:sp>
        <p:sp>
          <p:nvSpPr>
            <p:cNvPr name="TextBox 5" id="5"/>
            <p:cNvSpPr txBox="true"/>
            <p:nvPr/>
          </p:nvSpPr>
          <p:spPr>
            <a:xfrm>
              <a:off x="0" y="-38100"/>
              <a:ext cx="4650110" cy="3014471"/>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11648553" y="6071860"/>
            <a:ext cx="9096320" cy="3291214"/>
          </a:xfrm>
          <a:custGeom>
            <a:avLst/>
            <a:gdLst/>
            <a:ahLst/>
            <a:cxnLst/>
            <a:rect r="r" b="b" t="t" l="l"/>
            <a:pathLst>
              <a:path h="3291214" w="9096320">
                <a:moveTo>
                  <a:pt x="0" y="0"/>
                </a:moveTo>
                <a:lnTo>
                  <a:pt x="9096320" y="0"/>
                </a:lnTo>
                <a:lnTo>
                  <a:pt x="9096320" y="3291213"/>
                </a:lnTo>
                <a:lnTo>
                  <a:pt x="0" y="3291213"/>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89812" y="4001130"/>
            <a:ext cx="4181475" cy="5043160"/>
            <a:chOff x="0" y="0"/>
            <a:chExt cx="647820" cy="781317"/>
          </a:xfrm>
        </p:grpSpPr>
        <p:sp>
          <p:nvSpPr>
            <p:cNvPr name="Freeform 8" id="8"/>
            <p:cNvSpPr/>
            <p:nvPr/>
          </p:nvSpPr>
          <p:spPr>
            <a:xfrm flipH="false" flipV="false" rot="0">
              <a:off x="0" y="0"/>
              <a:ext cx="647820" cy="781317"/>
            </a:xfrm>
            <a:custGeom>
              <a:avLst/>
              <a:gdLst/>
              <a:ahLst/>
              <a:cxnLst/>
              <a:rect r="r" b="b" t="t" l="l"/>
              <a:pathLst>
                <a:path h="781317" w="647820">
                  <a:moveTo>
                    <a:pt x="0" y="0"/>
                  </a:moveTo>
                  <a:lnTo>
                    <a:pt x="647820" y="0"/>
                  </a:lnTo>
                  <a:lnTo>
                    <a:pt x="647820" y="781317"/>
                  </a:lnTo>
                  <a:lnTo>
                    <a:pt x="0" y="781317"/>
                  </a:lnTo>
                  <a:close/>
                </a:path>
              </a:pathLst>
            </a:custGeom>
            <a:blipFill>
              <a:blip r:embed="rId4"/>
              <a:stretch>
                <a:fillRect l="-40511" t="0" r="-40511" b="0"/>
              </a:stretch>
            </a:blipFill>
          </p:spPr>
        </p:sp>
      </p:grpSp>
      <p:grpSp>
        <p:nvGrpSpPr>
          <p:cNvPr name="Group 9" id="9"/>
          <p:cNvGrpSpPr/>
          <p:nvPr/>
        </p:nvGrpSpPr>
        <p:grpSpPr>
          <a:xfrm rot="0">
            <a:off x="5290337" y="1028700"/>
            <a:ext cx="4223537" cy="7054530"/>
            <a:chOff x="0" y="0"/>
            <a:chExt cx="654336" cy="1092931"/>
          </a:xfrm>
        </p:grpSpPr>
        <p:sp>
          <p:nvSpPr>
            <p:cNvPr name="Freeform 10" id="10"/>
            <p:cNvSpPr/>
            <p:nvPr/>
          </p:nvSpPr>
          <p:spPr>
            <a:xfrm flipH="false" flipV="false" rot="0">
              <a:off x="0" y="0"/>
              <a:ext cx="654336" cy="1092931"/>
            </a:xfrm>
            <a:custGeom>
              <a:avLst/>
              <a:gdLst/>
              <a:ahLst/>
              <a:cxnLst/>
              <a:rect r="r" b="b" t="t" l="l"/>
              <a:pathLst>
                <a:path h="1092931" w="654336">
                  <a:moveTo>
                    <a:pt x="0" y="0"/>
                  </a:moveTo>
                  <a:lnTo>
                    <a:pt x="654336" y="0"/>
                  </a:lnTo>
                  <a:lnTo>
                    <a:pt x="654336" y="1092931"/>
                  </a:lnTo>
                  <a:lnTo>
                    <a:pt x="0" y="1092931"/>
                  </a:lnTo>
                  <a:close/>
                </a:path>
              </a:pathLst>
            </a:custGeom>
            <a:blipFill>
              <a:blip r:embed="rId5"/>
              <a:stretch>
                <a:fillRect l="-5641" t="0" r="-5641" b="0"/>
              </a:stretch>
            </a:blipFill>
          </p:spPr>
        </p:sp>
      </p:grpSp>
      <p:grpSp>
        <p:nvGrpSpPr>
          <p:cNvPr name="Group 11" id="11"/>
          <p:cNvGrpSpPr/>
          <p:nvPr/>
        </p:nvGrpSpPr>
        <p:grpSpPr>
          <a:xfrm rot="0">
            <a:off x="14819588" y="9044289"/>
            <a:ext cx="17655886" cy="11300907"/>
            <a:chOff x="0" y="0"/>
            <a:chExt cx="4650110" cy="2976371"/>
          </a:xfrm>
        </p:grpSpPr>
        <p:sp>
          <p:nvSpPr>
            <p:cNvPr name="Freeform 12" id="12"/>
            <p:cNvSpPr/>
            <p:nvPr/>
          </p:nvSpPr>
          <p:spPr>
            <a:xfrm flipH="false" flipV="false" rot="0">
              <a:off x="0" y="0"/>
              <a:ext cx="4650110" cy="2976370"/>
            </a:xfrm>
            <a:custGeom>
              <a:avLst/>
              <a:gdLst/>
              <a:ahLst/>
              <a:cxnLst/>
              <a:rect r="r" b="b" t="t" l="l"/>
              <a:pathLst>
                <a:path h="2976370" w="4650110">
                  <a:moveTo>
                    <a:pt x="0" y="0"/>
                  </a:moveTo>
                  <a:lnTo>
                    <a:pt x="4650110" y="0"/>
                  </a:lnTo>
                  <a:lnTo>
                    <a:pt x="4650110" y="2976370"/>
                  </a:lnTo>
                  <a:lnTo>
                    <a:pt x="0" y="2976370"/>
                  </a:lnTo>
                  <a:close/>
                </a:path>
              </a:pathLst>
            </a:custGeom>
            <a:solidFill>
              <a:srgbClr val="FFFFF3"/>
            </a:solidFill>
          </p:spPr>
        </p:sp>
        <p:sp>
          <p:nvSpPr>
            <p:cNvPr name="TextBox 13" id="13"/>
            <p:cNvSpPr txBox="true"/>
            <p:nvPr/>
          </p:nvSpPr>
          <p:spPr>
            <a:xfrm>
              <a:off x="0" y="-38100"/>
              <a:ext cx="4650110" cy="3014471"/>
            </a:xfrm>
            <a:prstGeom prst="rect">
              <a:avLst/>
            </a:prstGeom>
          </p:spPr>
          <p:txBody>
            <a:bodyPr anchor="ctr" rtlCol="false" tIns="50800" lIns="50800" bIns="50800" rIns="50800"/>
            <a:lstStyle/>
            <a:p>
              <a:pPr algn="ctr">
                <a:lnSpc>
                  <a:spcPts val="2083"/>
                </a:lnSpc>
              </a:pPr>
            </a:p>
          </p:txBody>
        </p:sp>
      </p:grpSp>
      <p:sp>
        <p:nvSpPr>
          <p:cNvPr name="Freeform 14" id="14"/>
          <p:cNvSpPr/>
          <p:nvPr/>
        </p:nvSpPr>
        <p:spPr>
          <a:xfrm flipH="true" flipV="false" rot="0">
            <a:off x="15109920" y="956834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927940" y="1284972"/>
            <a:ext cx="2151850" cy="1751836"/>
          </a:xfrm>
          <a:prstGeom prst="rect">
            <a:avLst/>
          </a:prstGeom>
        </p:spPr>
        <p:txBody>
          <a:bodyPr anchor="t" rtlCol="false" tIns="0" lIns="0" bIns="0" rIns="0">
            <a:spAutoFit/>
          </a:bodyPr>
          <a:lstStyle/>
          <a:p>
            <a:pPr algn="ctr">
              <a:lnSpc>
                <a:spcPts val="14379"/>
              </a:lnSpc>
              <a:spcBef>
                <a:spcPct val="0"/>
              </a:spcBef>
            </a:pPr>
            <a:r>
              <a:rPr lang="en-US" sz="10270" spc="688">
                <a:solidFill>
                  <a:srgbClr val="FFFFF3"/>
                </a:solidFill>
                <a:latin typeface="Montserrat Heavy"/>
                <a:ea typeface="Montserrat Heavy"/>
                <a:cs typeface="Montserrat Heavy"/>
                <a:sym typeface="Montserrat Heavy"/>
              </a:rPr>
              <a:t>03</a:t>
            </a:r>
          </a:p>
        </p:txBody>
      </p:sp>
      <p:sp>
        <p:nvSpPr>
          <p:cNvPr name="TextBox 16" id="16"/>
          <p:cNvSpPr txBox="true"/>
          <p:nvPr/>
        </p:nvSpPr>
        <p:spPr>
          <a:xfrm rot="0">
            <a:off x="9917755" y="1274125"/>
            <a:ext cx="7373666" cy="663770"/>
          </a:xfrm>
          <a:prstGeom prst="rect">
            <a:avLst/>
          </a:prstGeom>
        </p:spPr>
        <p:txBody>
          <a:bodyPr anchor="t" rtlCol="false" tIns="0" lIns="0" bIns="0" rIns="0">
            <a:spAutoFit/>
          </a:bodyPr>
          <a:lstStyle/>
          <a:p>
            <a:pPr algn="l">
              <a:lnSpc>
                <a:spcPts val="5414"/>
              </a:lnSpc>
              <a:spcBef>
                <a:spcPct val="0"/>
              </a:spcBef>
            </a:pPr>
            <a:r>
              <a:rPr lang="en-US" sz="3867">
                <a:solidFill>
                  <a:srgbClr val="000000"/>
                </a:solidFill>
                <a:latin typeface="Montserrat Bold"/>
                <a:ea typeface="Montserrat Bold"/>
                <a:cs typeface="Montserrat Bold"/>
                <a:sym typeface="Montserrat Bold"/>
              </a:rPr>
              <a:t>Youtube Song Data Analysis</a:t>
            </a:r>
          </a:p>
        </p:txBody>
      </p:sp>
      <p:sp>
        <p:nvSpPr>
          <p:cNvPr name="TextBox 17" id="17"/>
          <p:cNvSpPr txBox="true"/>
          <p:nvPr/>
        </p:nvSpPr>
        <p:spPr>
          <a:xfrm rot="0">
            <a:off x="9917755" y="1839197"/>
            <a:ext cx="5441446" cy="852366"/>
          </a:xfrm>
          <a:prstGeom prst="rect">
            <a:avLst/>
          </a:prstGeom>
        </p:spPr>
        <p:txBody>
          <a:bodyPr anchor="t" rtlCol="false" tIns="0" lIns="0" bIns="0" rIns="0">
            <a:spAutoFit/>
          </a:bodyPr>
          <a:lstStyle/>
          <a:p>
            <a:pPr algn="l">
              <a:lnSpc>
                <a:spcPts val="7094"/>
              </a:lnSpc>
              <a:spcBef>
                <a:spcPct val="0"/>
              </a:spcBef>
            </a:pPr>
            <a:r>
              <a:rPr lang="en-US" sz="5067">
                <a:solidFill>
                  <a:srgbClr val="FFFFFF"/>
                </a:solidFill>
                <a:latin typeface="Montserrat Heavy"/>
                <a:ea typeface="Montserrat Heavy"/>
                <a:cs typeface="Montserrat Heavy"/>
                <a:sym typeface="Montserrat Heavy"/>
              </a:rPr>
              <a:t>Deliverables</a:t>
            </a:r>
          </a:p>
        </p:txBody>
      </p:sp>
      <p:sp>
        <p:nvSpPr>
          <p:cNvPr name="TextBox 18" id="18"/>
          <p:cNvSpPr txBox="true"/>
          <p:nvPr/>
        </p:nvSpPr>
        <p:spPr>
          <a:xfrm rot="0">
            <a:off x="9917755" y="2672705"/>
            <a:ext cx="7373666" cy="5210175"/>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FFFFFF"/>
                </a:solidFill>
                <a:latin typeface="Montserrat Medium"/>
                <a:ea typeface="Montserrat Medium"/>
                <a:cs typeface="Montserrat Medium"/>
                <a:sym typeface="Montserrat Medium"/>
              </a:rPr>
              <a:t>Interactive Power BI dashboards showcasing visualizations of YouTube song data trends. </a:t>
            </a:r>
          </a:p>
          <a:p>
            <a:pPr algn="just" marL="647697" indent="-323848" lvl="1">
              <a:lnSpc>
                <a:spcPts val="4199"/>
              </a:lnSpc>
              <a:buFont typeface="Arial"/>
              <a:buChar char="•"/>
            </a:pPr>
            <a:r>
              <a:rPr lang="en-US" sz="2999">
                <a:solidFill>
                  <a:srgbClr val="FFFFFF"/>
                </a:solidFill>
                <a:latin typeface="Montserrat Medium"/>
                <a:ea typeface="Montserrat Medium"/>
                <a:cs typeface="Montserrat Medium"/>
                <a:sym typeface="Montserrat Medium"/>
              </a:rPr>
              <a:t>Reports detailing channel and content analysis, temporal trends, and user engagement insights.  </a:t>
            </a:r>
          </a:p>
          <a:p>
            <a:pPr algn="just" marL="647697" indent="-323848" lvl="1">
              <a:lnSpc>
                <a:spcPts val="4199"/>
              </a:lnSpc>
              <a:buFont typeface="Arial"/>
              <a:buChar char="•"/>
            </a:pPr>
            <a:r>
              <a:rPr lang="en-US" sz="2999">
                <a:solidFill>
                  <a:srgbClr val="FFFFFF"/>
                </a:solidFill>
                <a:latin typeface="Montserrat Medium"/>
                <a:ea typeface="Montserrat Medium"/>
                <a:cs typeface="Montserrat Medium"/>
                <a:sym typeface="Montserrat Medium"/>
              </a:rPr>
              <a:t>Recommendations for content creators and stakeholders to enhance YouTube song video performance.</a:t>
            </a:r>
          </a:p>
        </p:txBody>
      </p:sp>
      <p:sp>
        <p:nvSpPr>
          <p:cNvPr name="Freeform 19" id="19"/>
          <p:cNvSpPr/>
          <p:nvPr/>
        </p:nvSpPr>
        <p:spPr>
          <a:xfrm flipH="false" flipV="false" rot="0">
            <a:off x="-7430844" y="-451853"/>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383375" y="9602017"/>
            <a:ext cx="4741729" cy="339153"/>
          </a:xfrm>
          <a:prstGeom prst="rect">
            <a:avLst/>
          </a:prstGeom>
        </p:spPr>
        <p:txBody>
          <a:bodyPr anchor="t" rtlCol="false" tIns="0" lIns="0" bIns="0" rIns="0">
            <a:spAutoFit/>
          </a:bodyPr>
          <a:lstStyle/>
          <a:p>
            <a:pPr algn="l">
              <a:lnSpc>
                <a:spcPts val="2831"/>
              </a:lnSpc>
              <a:spcBef>
                <a:spcPct val="0"/>
              </a:spcBef>
            </a:pPr>
            <a:r>
              <a:rPr lang="en-US" sz="2022">
                <a:solidFill>
                  <a:srgbClr val="FFFFFF"/>
                </a:solidFill>
                <a:latin typeface="Montserrat Medium"/>
                <a:ea typeface="Montserrat Medium"/>
                <a:cs typeface="Montserrat Medium"/>
                <a:sym typeface="Montserrat Medium"/>
              </a:rPr>
              <a:t>ushashripati41997@gmail.com</a:t>
            </a:r>
          </a:p>
        </p:txBody>
      </p:sp>
      <p:sp>
        <p:nvSpPr>
          <p:cNvPr name="Freeform 21" id="21"/>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8"/>
            <a:stretch>
              <a:fillRect l="-2314" t="0" r="-2314"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8334229" y="1028700"/>
            <a:ext cx="5197554" cy="8015589"/>
            <a:chOff x="0" y="0"/>
            <a:chExt cx="1368903" cy="2111102"/>
          </a:xfrm>
        </p:grpSpPr>
        <p:sp>
          <p:nvSpPr>
            <p:cNvPr name="Freeform 4" id="4"/>
            <p:cNvSpPr/>
            <p:nvPr/>
          </p:nvSpPr>
          <p:spPr>
            <a:xfrm flipH="false" flipV="false" rot="0">
              <a:off x="0" y="0"/>
              <a:ext cx="1368903" cy="2111102"/>
            </a:xfrm>
            <a:custGeom>
              <a:avLst/>
              <a:gdLst/>
              <a:ahLst/>
              <a:cxnLst/>
              <a:rect r="r" b="b" t="t" l="l"/>
              <a:pathLst>
                <a:path h="2111102" w="1368903">
                  <a:moveTo>
                    <a:pt x="0" y="0"/>
                  </a:moveTo>
                  <a:lnTo>
                    <a:pt x="1368903" y="0"/>
                  </a:lnTo>
                  <a:lnTo>
                    <a:pt x="1368903" y="2111102"/>
                  </a:lnTo>
                  <a:lnTo>
                    <a:pt x="0" y="2111102"/>
                  </a:lnTo>
                  <a:close/>
                </a:path>
              </a:pathLst>
            </a:custGeom>
            <a:solidFill>
              <a:srgbClr val="FFFFF3"/>
            </a:solidFill>
          </p:spPr>
        </p:sp>
        <p:sp>
          <p:nvSpPr>
            <p:cNvPr name="TextBox 5" id="5"/>
            <p:cNvSpPr txBox="true"/>
            <p:nvPr/>
          </p:nvSpPr>
          <p:spPr>
            <a:xfrm>
              <a:off x="0" y="-38100"/>
              <a:ext cx="1368903" cy="2149202"/>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8162980" y="5864011"/>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577005" y="1391910"/>
            <a:ext cx="4712003" cy="4472101"/>
            <a:chOff x="0" y="0"/>
            <a:chExt cx="654336" cy="621022"/>
          </a:xfrm>
        </p:grpSpPr>
        <p:sp>
          <p:nvSpPr>
            <p:cNvPr name="Freeform 8" id="8"/>
            <p:cNvSpPr/>
            <p:nvPr/>
          </p:nvSpPr>
          <p:spPr>
            <a:xfrm flipH="false" flipV="false" rot="0">
              <a:off x="0" y="0"/>
              <a:ext cx="654336" cy="621022"/>
            </a:xfrm>
            <a:custGeom>
              <a:avLst/>
              <a:gdLst/>
              <a:ahLst/>
              <a:cxnLst/>
              <a:rect r="r" b="b" t="t" l="l"/>
              <a:pathLst>
                <a:path h="621022" w="654336">
                  <a:moveTo>
                    <a:pt x="39433" y="0"/>
                  </a:moveTo>
                  <a:lnTo>
                    <a:pt x="614904" y="0"/>
                  </a:lnTo>
                  <a:cubicBezTo>
                    <a:pt x="636682" y="0"/>
                    <a:pt x="654336" y="17655"/>
                    <a:pt x="654336" y="39433"/>
                  </a:cubicBezTo>
                  <a:lnTo>
                    <a:pt x="654336" y="581590"/>
                  </a:lnTo>
                  <a:cubicBezTo>
                    <a:pt x="654336" y="603368"/>
                    <a:pt x="636682" y="621022"/>
                    <a:pt x="614904" y="621022"/>
                  </a:cubicBezTo>
                  <a:lnTo>
                    <a:pt x="39433" y="621022"/>
                  </a:lnTo>
                  <a:cubicBezTo>
                    <a:pt x="17655" y="621022"/>
                    <a:pt x="0" y="603368"/>
                    <a:pt x="0" y="581590"/>
                  </a:cubicBezTo>
                  <a:lnTo>
                    <a:pt x="0" y="39433"/>
                  </a:lnTo>
                  <a:cubicBezTo>
                    <a:pt x="0" y="17655"/>
                    <a:pt x="17655" y="0"/>
                    <a:pt x="39433" y="0"/>
                  </a:cubicBezTo>
                  <a:close/>
                </a:path>
              </a:pathLst>
            </a:custGeom>
            <a:blipFill>
              <a:blip r:embed="rId5"/>
              <a:stretch>
                <a:fillRect l="-21226" t="0" r="-21226" b="0"/>
              </a:stretch>
            </a:blipFill>
          </p:spPr>
        </p:sp>
      </p:grpSp>
      <p:grpSp>
        <p:nvGrpSpPr>
          <p:cNvPr name="Group 9" id="9"/>
          <p:cNvGrpSpPr/>
          <p:nvPr/>
        </p:nvGrpSpPr>
        <p:grpSpPr>
          <a:xfrm rot="0">
            <a:off x="12802020" y="1572766"/>
            <a:ext cx="4630747" cy="7141468"/>
            <a:chOff x="0" y="0"/>
            <a:chExt cx="1368903" cy="2111102"/>
          </a:xfrm>
        </p:grpSpPr>
        <p:sp>
          <p:nvSpPr>
            <p:cNvPr name="Freeform 10" id="10"/>
            <p:cNvSpPr/>
            <p:nvPr/>
          </p:nvSpPr>
          <p:spPr>
            <a:xfrm flipH="false" flipV="false" rot="0">
              <a:off x="0" y="0"/>
              <a:ext cx="1368903" cy="2111102"/>
            </a:xfrm>
            <a:custGeom>
              <a:avLst/>
              <a:gdLst/>
              <a:ahLst/>
              <a:cxnLst/>
              <a:rect r="r" b="b" t="t" l="l"/>
              <a:pathLst>
                <a:path h="2111102" w="1368903">
                  <a:moveTo>
                    <a:pt x="0" y="0"/>
                  </a:moveTo>
                  <a:lnTo>
                    <a:pt x="1368903" y="0"/>
                  </a:lnTo>
                  <a:lnTo>
                    <a:pt x="1368903" y="2111102"/>
                  </a:lnTo>
                  <a:lnTo>
                    <a:pt x="0" y="2111102"/>
                  </a:lnTo>
                  <a:close/>
                </a:path>
              </a:pathLst>
            </a:custGeom>
            <a:solidFill>
              <a:srgbClr val="F10B0B"/>
            </a:solidFill>
          </p:spPr>
        </p:sp>
        <p:sp>
          <p:nvSpPr>
            <p:cNvPr name="TextBox 11" id="11"/>
            <p:cNvSpPr txBox="true"/>
            <p:nvPr/>
          </p:nvSpPr>
          <p:spPr>
            <a:xfrm>
              <a:off x="0" y="-38100"/>
              <a:ext cx="1368903" cy="2149202"/>
            </a:xfrm>
            <a:prstGeom prst="rect">
              <a:avLst/>
            </a:prstGeom>
          </p:spPr>
          <p:txBody>
            <a:bodyPr anchor="ctr" rtlCol="false" tIns="50800" lIns="50800" bIns="50800" rIns="50800"/>
            <a:lstStyle/>
            <a:p>
              <a:pPr algn="ctr">
                <a:lnSpc>
                  <a:spcPts val="2083"/>
                </a:lnSpc>
              </a:pPr>
            </a:p>
          </p:txBody>
        </p:sp>
      </p:grpSp>
      <p:sp>
        <p:nvSpPr>
          <p:cNvPr name="Freeform 12" id="12"/>
          <p:cNvSpPr/>
          <p:nvPr/>
        </p:nvSpPr>
        <p:spPr>
          <a:xfrm flipH="false" flipV="false" rot="0">
            <a:off x="13091254" y="6599435"/>
            <a:ext cx="4168046" cy="1508075"/>
          </a:xfrm>
          <a:custGeom>
            <a:avLst/>
            <a:gdLst/>
            <a:ahLst/>
            <a:cxnLst/>
            <a:rect r="r" b="b" t="t" l="l"/>
            <a:pathLst>
              <a:path h="1508075" w="4168046">
                <a:moveTo>
                  <a:pt x="0" y="0"/>
                </a:moveTo>
                <a:lnTo>
                  <a:pt x="4168046" y="0"/>
                </a:lnTo>
                <a:lnTo>
                  <a:pt x="4168046" y="1508074"/>
                </a:lnTo>
                <a:lnTo>
                  <a:pt x="0" y="150807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3033370" y="1896367"/>
            <a:ext cx="4198147" cy="3984407"/>
            <a:chOff x="0" y="0"/>
            <a:chExt cx="654336" cy="621022"/>
          </a:xfrm>
        </p:grpSpPr>
        <p:sp>
          <p:nvSpPr>
            <p:cNvPr name="Freeform 14" id="14"/>
            <p:cNvSpPr/>
            <p:nvPr/>
          </p:nvSpPr>
          <p:spPr>
            <a:xfrm flipH="false" flipV="false" rot="0">
              <a:off x="0" y="0"/>
              <a:ext cx="654336" cy="621022"/>
            </a:xfrm>
            <a:custGeom>
              <a:avLst/>
              <a:gdLst/>
              <a:ahLst/>
              <a:cxnLst/>
              <a:rect r="r" b="b" t="t" l="l"/>
              <a:pathLst>
                <a:path h="621022" w="654336">
                  <a:moveTo>
                    <a:pt x="44259" y="0"/>
                  </a:moveTo>
                  <a:lnTo>
                    <a:pt x="610077" y="0"/>
                  </a:lnTo>
                  <a:cubicBezTo>
                    <a:pt x="634521" y="0"/>
                    <a:pt x="654336" y="19815"/>
                    <a:pt x="654336" y="44259"/>
                  </a:cubicBezTo>
                  <a:lnTo>
                    <a:pt x="654336" y="576763"/>
                  </a:lnTo>
                  <a:cubicBezTo>
                    <a:pt x="654336" y="601207"/>
                    <a:pt x="634521" y="621022"/>
                    <a:pt x="610077" y="621022"/>
                  </a:cubicBezTo>
                  <a:lnTo>
                    <a:pt x="44259" y="621022"/>
                  </a:lnTo>
                  <a:cubicBezTo>
                    <a:pt x="32521" y="621022"/>
                    <a:pt x="21263" y="616359"/>
                    <a:pt x="12963" y="608059"/>
                  </a:cubicBezTo>
                  <a:cubicBezTo>
                    <a:pt x="4663" y="599759"/>
                    <a:pt x="0" y="588501"/>
                    <a:pt x="0" y="576763"/>
                  </a:cubicBezTo>
                  <a:lnTo>
                    <a:pt x="0" y="44259"/>
                  </a:lnTo>
                  <a:cubicBezTo>
                    <a:pt x="0" y="19815"/>
                    <a:pt x="19815" y="0"/>
                    <a:pt x="44259" y="0"/>
                  </a:cubicBezTo>
                  <a:close/>
                </a:path>
              </a:pathLst>
            </a:custGeom>
            <a:blipFill>
              <a:blip r:embed="rId8"/>
              <a:stretch>
                <a:fillRect l="-34363" t="0" r="-34363" b="0"/>
              </a:stretch>
            </a:blipFill>
          </p:spPr>
        </p:sp>
      </p:grpSp>
      <p:grpSp>
        <p:nvGrpSpPr>
          <p:cNvPr name="Group 15" id="15"/>
          <p:cNvGrpSpPr/>
          <p:nvPr/>
        </p:nvGrpSpPr>
        <p:grpSpPr>
          <a:xfrm rot="0">
            <a:off x="0" y="-399948"/>
            <a:ext cx="1834678" cy="11300907"/>
            <a:chOff x="0" y="0"/>
            <a:chExt cx="483207" cy="2976371"/>
          </a:xfrm>
        </p:grpSpPr>
        <p:sp>
          <p:nvSpPr>
            <p:cNvPr name="Freeform 16" id="16"/>
            <p:cNvSpPr/>
            <p:nvPr/>
          </p:nvSpPr>
          <p:spPr>
            <a:xfrm flipH="false" flipV="false" rot="0">
              <a:off x="0" y="0"/>
              <a:ext cx="483207" cy="2976370"/>
            </a:xfrm>
            <a:custGeom>
              <a:avLst/>
              <a:gdLst/>
              <a:ahLst/>
              <a:cxnLst/>
              <a:rect r="r" b="b" t="t" l="l"/>
              <a:pathLst>
                <a:path h="2976370" w="483207">
                  <a:moveTo>
                    <a:pt x="0" y="0"/>
                  </a:moveTo>
                  <a:lnTo>
                    <a:pt x="483207" y="0"/>
                  </a:lnTo>
                  <a:lnTo>
                    <a:pt x="483207" y="2976370"/>
                  </a:lnTo>
                  <a:lnTo>
                    <a:pt x="0" y="2976370"/>
                  </a:lnTo>
                  <a:close/>
                </a:path>
              </a:pathLst>
            </a:custGeom>
            <a:solidFill>
              <a:srgbClr val="F10B0B"/>
            </a:solidFill>
          </p:spPr>
        </p:sp>
        <p:sp>
          <p:nvSpPr>
            <p:cNvPr name="TextBox 17" id="17"/>
            <p:cNvSpPr txBox="true"/>
            <p:nvPr/>
          </p:nvSpPr>
          <p:spPr>
            <a:xfrm>
              <a:off x="0" y="-38100"/>
              <a:ext cx="483207" cy="3014471"/>
            </a:xfrm>
            <a:prstGeom prst="rect">
              <a:avLst/>
            </a:prstGeom>
          </p:spPr>
          <p:txBody>
            <a:bodyPr anchor="ctr" rtlCol="false" tIns="50800" lIns="50800" bIns="50800" rIns="50800"/>
            <a:lstStyle/>
            <a:p>
              <a:pPr algn="ctr">
                <a:lnSpc>
                  <a:spcPts val="2083"/>
                </a:lnSpc>
              </a:pPr>
            </a:p>
          </p:txBody>
        </p:sp>
      </p:grpSp>
      <p:sp>
        <p:nvSpPr>
          <p:cNvPr name="Freeform 18" id="18"/>
          <p:cNvSpPr/>
          <p:nvPr/>
        </p:nvSpPr>
        <p:spPr>
          <a:xfrm flipH="true" flipV="false" rot="0">
            <a:off x="591756" y="956834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45865" y="-158046"/>
            <a:ext cx="1880542" cy="1535931"/>
          </a:xfrm>
          <a:prstGeom prst="rect">
            <a:avLst/>
          </a:prstGeom>
        </p:spPr>
        <p:txBody>
          <a:bodyPr anchor="t" rtlCol="false" tIns="0" lIns="0" bIns="0" rIns="0">
            <a:spAutoFit/>
          </a:bodyPr>
          <a:lstStyle/>
          <a:p>
            <a:pPr algn="ctr">
              <a:lnSpc>
                <a:spcPts val="12566"/>
              </a:lnSpc>
              <a:spcBef>
                <a:spcPct val="0"/>
              </a:spcBef>
            </a:pPr>
            <a:r>
              <a:rPr lang="en-US" sz="8975" spc="601">
                <a:solidFill>
                  <a:srgbClr val="FFFFF3"/>
                </a:solidFill>
                <a:latin typeface="Montserrat Heavy"/>
                <a:ea typeface="Montserrat Heavy"/>
                <a:cs typeface="Montserrat Heavy"/>
                <a:sym typeface="Montserrat Heavy"/>
              </a:rPr>
              <a:t>04</a:t>
            </a:r>
          </a:p>
        </p:txBody>
      </p:sp>
      <p:sp>
        <p:nvSpPr>
          <p:cNvPr name="TextBox 20" id="20"/>
          <p:cNvSpPr txBox="true"/>
          <p:nvPr/>
        </p:nvSpPr>
        <p:spPr>
          <a:xfrm rot="0">
            <a:off x="2122981" y="18578"/>
            <a:ext cx="3660586"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Bold"/>
                <a:ea typeface="Montserrat Bold"/>
                <a:cs typeface="Montserrat Bold"/>
                <a:sym typeface="Montserrat Bold"/>
              </a:rPr>
              <a:t>Dataset</a:t>
            </a:r>
          </a:p>
        </p:txBody>
      </p:sp>
      <p:sp>
        <p:nvSpPr>
          <p:cNvPr name="TextBox 21" id="21"/>
          <p:cNvSpPr txBox="true"/>
          <p:nvPr/>
        </p:nvSpPr>
        <p:spPr>
          <a:xfrm rot="0">
            <a:off x="2122981" y="922739"/>
            <a:ext cx="5441446"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Overview</a:t>
            </a:r>
          </a:p>
        </p:txBody>
      </p:sp>
      <p:sp>
        <p:nvSpPr>
          <p:cNvPr name="TextBox 22" id="22"/>
          <p:cNvSpPr txBox="true"/>
          <p:nvPr/>
        </p:nvSpPr>
        <p:spPr>
          <a:xfrm rot="0">
            <a:off x="2122981" y="2069930"/>
            <a:ext cx="5412385" cy="7590155"/>
          </a:xfrm>
          <a:prstGeom prst="rect">
            <a:avLst/>
          </a:prstGeom>
        </p:spPr>
        <p:txBody>
          <a:bodyPr anchor="t" rtlCol="false" tIns="0" lIns="0" bIns="0" rIns="0">
            <a:spAutoFit/>
          </a:bodyPr>
          <a:lstStyle/>
          <a:p>
            <a:pPr algn="l">
              <a:lnSpc>
                <a:spcPts val="3220"/>
              </a:lnSpc>
            </a:pPr>
            <a:r>
              <a:rPr lang="en-US" sz="2300">
                <a:solidFill>
                  <a:srgbClr val="FFFFFF"/>
                </a:solidFill>
                <a:latin typeface="Montserrat Medium"/>
                <a:ea typeface="Montserrat Medium"/>
                <a:cs typeface="Montserrat Medium"/>
                <a:sym typeface="Montserrat Medium"/>
              </a:rPr>
              <a:t>1. </a:t>
            </a:r>
            <a:r>
              <a:rPr lang="en-US" sz="2300">
                <a:solidFill>
                  <a:srgbClr val="FFFFFF"/>
                </a:solidFill>
                <a:latin typeface="Montserrat Bold"/>
                <a:ea typeface="Montserrat Bold"/>
                <a:cs typeface="Montserrat Bold"/>
                <a:sym typeface="Montserrat Bold"/>
              </a:rPr>
              <a:t>video_id</a:t>
            </a:r>
            <a:r>
              <a:rPr lang="en-US" sz="2300">
                <a:solidFill>
                  <a:srgbClr val="FFFFFF"/>
                </a:solidFill>
                <a:latin typeface="Montserrat Medium"/>
                <a:ea typeface="Montserrat Medium"/>
                <a:cs typeface="Montserrat Medium"/>
                <a:sym typeface="Montserrat Medium"/>
              </a:rPr>
              <a:t>: Unique identifier for each YouTube video.  </a:t>
            </a:r>
          </a:p>
          <a:p>
            <a:pPr algn="l">
              <a:lnSpc>
                <a:spcPts val="3220"/>
              </a:lnSpc>
            </a:pPr>
            <a:r>
              <a:rPr lang="en-US" sz="2300">
                <a:solidFill>
                  <a:srgbClr val="FFFFFF"/>
                </a:solidFill>
                <a:latin typeface="Montserrat Medium"/>
                <a:ea typeface="Montserrat Medium"/>
                <a:cs typeface="Montserrat Medium"/>
                <a:sym typeface="Montserrat Medium"/>
              </a:rPr>
              <a:t>2. </a:t>
            </a:r>
            <a:r>
              <a:rPr lang="en-US" sz="2300">
                <a:solidFill>
                  <a:srgbClr val="FFFFFF"/>
                </a:solidFill>
                <a:latin typeface="Montserrat Bold"/>
                <a:ea typeface="Montserrat Bold"/>
                <a:cs typeface="Montserrat Bold"/>
                <a:sym typeface="Montserrat Bold"/>
              </a:rPr>
              <a:t>channelTitle</a:t>
            </a:r>
            <a:r>
              <a:rPr lang="en-US" sz="2300">
                <a:solidFill>
                  <a:srgbClr val="FFFFFF"/>
                </a:solidFill>
                <a:latin typeface="Montserrat Medium"/>
                <a:ea typeface="Montserrat Medium"/>
                <a:cs typeface="Montserrat Medium"/>
                <a:sym typeface="Montserrat Medium"/>
              </a:rPr>
              <a:t>: Title of the YouTube channel publishing the song. </a:t>
            </a:r>
          </a:p>
          <a:p>
            <a:pPr algn="l">
              <a:lnSpc>
                <a:spcPts val="3220"/>
              </a:lnSpc>
            </a:pPr>
            <a:r>
              <a:rPr lang="en-US" sz="2300">
                <a:solidFill>
                  <a:srgbClr val="FFFFFF"/>
                </a:solidFill>
                <a:latin typeface="Montserrat Medium"/>
                <a:ea typeface="Montserrat Medium"/>
                <a:cs typeface="Montserrat Medium"/>
                <a:sym typeface="Montserrat Medium"/>
              </a:rPr>
              <a:t>3. </a:t>
            </a:r>
            <a:r>
              <a:rPr lang="en-US" sz="2300">
                <a:solidFill>
                  <a:srgbClr val="FFFFFF"/>
                </a:solidFill>
                <a:latin typeface="Montserrat Bold"/>
                <a:ea typeface="Montserrat Bold"/>
                <a:cs typeface="Montserrat Bold"/>
                <a:sym typeface="Montserrat Bold"/>
              </a:rPr>
              <a:t>title</a:t>
            </a:r>
            <a:r>
              <a:rPr lang="en-US" sz="2300">
                <a:solidFill>
                  <a:srgbClr val="FFFFFF"/>
                </a:solidFill>
                <a:latin typeface="Montserrat Medium"/>
                <a:ea typeface="Montserrat Medium"/>
                <a:cs typeface="Montserrat Medium"/>
                <a:sym typeface="Montserrat Medium"/>
              </a:rPr>
              <a:t>: Title of the YouTube song video. </a:t>
            </a:r>
          </a:p>
          <a:p>
            <a:pPr algn="l">
              <a:lnSpc>
                <a:spcPts val="3220"/>
              </a:lnSpc>
            </a:pPr>
            <a:r>
              <a:rPr lang="en-US" sz="2300">
                <a:solidFill>
                  <a:srgbClr val="FFFFFF"/>
                </a:solidFill>
                <a:latin typeface="Montserrat Medium"/>
                <a:ea typeface="Montserrat Medium"/>
                <a:cs typeface="Montserrat Medium"/>
                <a:sym typeface="Montserrat Medium"/>
              </a:rPr>
              <a:t>4. </a:t>
            </a:r>
            <a:r>
              <a:rPr lang="en-US" sz="2300">
                <a:solidFill>
                  <a:srgbClr val="FFFFFF"/>
                </a:solidFill>
                <a:latin typeface="Montserrat Bold"/>
                <a:ea typeface="Montserrat Bold"/>
                <a:cs typeface="Montserrat Bold"/>
                <a:sym typeface="Montserrat Bold"/>
              </a:rPr>
              <a:t>description</a:t>
            </a:r>
            <a:r>
              <a:rPr lang="en-US" sz="2300">
                <a:solidFill>
                  <a:srgbClr val="FFFFFF"/>
                </a:solidFill>
                <a:latin typeface="Montserrat Medium"/>
                <a:ea typeface="Montserrat Medium"/>
                <a:cs typeface="Montserrat Medium"/>
                <a:sym typeface="Montserrat Medium"/>
              </a:rPr>
              <a:t>: Description provided for the YouTube song video. </a:t>
            </a:r>
          </a:p>
          <a:p>
            <a:pPr algn="l">
              <a:lnSpc>
                <a:spcPts val="3220"/>
              </a:lnSpc>
            </a:pPr>
            <a:r>
              <a:rPr lang="en-US" sz="2300">
                <a:solidFill>
                  <a:srgbClr val="FFFFFF"/>
                </a:solidFill>
                <a:latin typeface="Montserrat Medium"/>
                <a:ea typeface="Montserrat Medium"/>
                <a:cs typeface="Montserrat Medium"/>
                <a:sym typeface="Montserrat Medium"/>
              </a:rPr>
              <a:t>5. </a:t>
            </a:r>
            <a:r>
              <a:rPr lang="en-US" sz="2300">
                <a:solidFill>
                  <a:srgbClr val="FFFFFF"/>
                </a:solidFill>
                <a:latin typeface="Montserrat Bold"/>
                <a:ea typeface="Montserrat Bold"/>
                <a:cs typeface="Montserrat Bold"/>
                <a:sym typeface="Montserrat Bold"/>
              </a:rPr>
              <a:t>tags</a:t>
            </a:r>
            <a:r>
              <a:rPr lang="en-US" sz="2300">
                <a:solidFill>
                  <a:srgbClr val="FFFFFF"/>
                </a:solidFill>
                <a:latin typeface="Montserrat Medium"/>
                <a:ea typeface="Montserrat Medium"/>
                <a:cs typeface="Montserrat Medium"/>
                <a:sym typeface="Montserrat Medium"/>
              </a:rPr>
              <a:t>: Tags associated with the YouTube song video. </a:t>
            </a:r>
          </a:p>
          <a:p>
            <a:pPr algn="l">
              <a:lnSpc>
                <a:spcPts val="3220"/>
              </a:lnSpc>
            </a:pPr>
            <a:r>
              <a:rPr lang="en-US" sz="2300">
                <a:solidFill>
                  <a:srgbClr val="FFFFFF"/>
                </a:solidFill>
                <a:latin typeface="Montserrat Medium"/>
                <a:ea typeface="Montserrat Medium"/>
                <a:cs typeface="Montserrat Medium"/>
                <a:sym typeface="Montserrat Medium"/>
              </a:rPr>
              <a:t>6. </a:t>
            </a:r>
            <a:r>
              <a:rPr lang="en-US" sz="2300">
                <a:solidFill>
                  <a:srgbClr val="FFFFFF"/>
                </a:solidFill>
                <a:latin typeface="Montserrat Bold"/>
                <a:ea typeface="Montserrat Bold"/>
                <a:cs typeface="Montserrat Bold"/>
                <a:sym typeface="Montserrat Bold"/>
              </a:rPr>
              <a:t>publishedAt</a:t>
            </a:r>
            <a:r>
              <a:rPr lang="en-US" sz="2300">
                <a:solidFill>
                  <a:srgbClr val="FFFFFF"/>
                </a:solidFill>
                <a:latin typeface="Montserrat Medium"/>
                <a:ea typeface="Montserrat Medium"/>
                <a:cs typeface="Montserrat Medium"/>
                <a:sym typeface="Montserrat Medium"/>
              </a:rPr>
              <a:t>: Date and time when the YouTube song video was published. </a:t>
            </a:r>
          </a:p>
          <a:p>
            <a:pPr algn="l">
              <a:lnSpc>
                <a:spcPts val="3220"/>
              </a:lnSpc>
            </a:pPr>
            <a:r>
              <a:rPr lang="en-US" sz="2300">
                <a:solidFill>
                  <a:srgbClr val="FFFFFF"/>
                </a:solidFill>
                <a:latin typeface="Montserrat Medium"/>
                <a:ea typeface="Montserrat Medium"/>
                <a:cs typeface="Montserrat Medium"/>
                <a:sym typeface="Montserrat Medium"/>
              </a:rPr>
              <a:t>7. </a:t>
            </a:r>
            <a:r>
              <a:rPr lang="en-US" sz="2300">
                <a:solidFill>
                  <a:srgbClr val="FFFFFF"/>
                </a:solidFill>
                <a:latin typeface="Montserrat Bold"/>
                <a:ea typeface="Montserrat Bold"/>
                <a:cs typeface="Montserrat Bold"/>
                <a:sym typeface="Montserrat Bold"/>
              </a:rPr>
              <a:t>viewCount</a:t>
            </a:r>
            <a:r>
              <a:rPr lang="en-US" sz="2300">
                <a:solidFill>
                  <a:srgbClr val="FFFFFF"/>
                </a:solidFill>
                <a:latin typeface="Montserrat Medium"/>
                <a:ea typeface="Montserrat Medium"/>
                <a:cs typeface="Montserrat Medium"/>
                <a:sym typeface="Montserrat Medium"/>
              </a:rPr>
              <a:t>: Number of views received by the YouTube song video. </a:t>
            </a:r>
          </a:p>
          <a:p>
            <a:pPr algn="l">
              <a:lnSpc>
                <a:spcPts val="3220"/>
              </a:lnSpc>
              <a:spcBef>
                <a:spcPct val="0"/>
              </a:spcBef>
            </a:pPr>
            <a:r>
              <a:rPr lang="en-US" sz="2300">
                <a:solidFill>
                  <a:srgbClr val="FFFFFF"/>
                </a:solidFill>
                <a:latin typeface="Montserrat Medium"/>
                <a:ea typeface="Montserrat Medium"/>
                <a:cs typeface="Montserrat Medium"/>
                <a:sym typeface="Montserrat Medium"/>
              </a:rPr>
              <a:t>8. </a:t>
            </a:r>
            <a:r>
              <a:rPr lang="en-US" sz="2300">
                <a:solidFill>
                  <a:srgbClr val="FFFFFF"/>
                </a:solidFill>
                <a:latin typeface="Montserrat Bold"/>
                <a:ea typeface="Montserrat Bold"/>
                <a:cs typeface="Montserrat Bold"/>
                <a:sym typeface="Montserrat Bold"/>
              </a:rPr>
              <a:t>likeCount</a:t>
            </a:r>
            <a:r>
              <a:rPr lang="en-US" sz="2300">
                <a:solidFill>
                  <a:srgbClr val="FFFFFF"/>
                </a:solidFill>
                <a:latin typeface="Montserrat Medium"/>
                <a:ea typeface="Montserrat Medium"/>
                <a:cs typeface="Montserrat Medium"/>
                <a:sym typeface="Montserrat Medium"/>
              </a:rPr>
              <a:t>: Number of likes received by the YouTube song video. </a:t>
            </a:r>
          </a:p>
        </p:txBody>
      </p:sp>
      <p:sp>
        <p:nvSpPr>
          <p:cNvPr name="TextBox 23" id="23"/>
          <p:cNvSpPr txBox="true"/>
          <p:nvPr/>
        </p:nvSpPr>
        <p:spPr>
          <a:xfrm rot="0">
            <a:off x="13415933" y="9313026"/>
            <a:ext cx="4680859" cy="322643"/>
          </a:xfrm>
          <a:prstGeom prst="rect">
            <a:avLst/>
          </a:prstGeom>
        </p:spPr>
        <p:txBody>
          <a:bodyPr anchor="t" rtlCol="false" tIns="0" lIns="0" bIns="0" rIns="0">
            <a:spAutoFit/>
          </a:bodyPr>
          <a:lstStyle/>
          <a:p>
            <a:pPr algn="l">
              <a:lnSpc>
                <a:spcPts val="2691"/>
              </a:lnSpc>
              <a:spcBef>
                <a:spcPct val="0"/>
              </a:spcBef>
            </a:pPr>
            <a:r>
              <a:rPr lang="en-US" sz="1922">
                <a:solidFill>
                  <a:srgbClr val="FFFFFF"/>
                </a:solidFill>
                <a:latin typeface="Montserrat Medium"/>
                <a:ea typeface="Montserrat Medium"/>
                <a:cs typeface="Montserrat Medium"/>
                <a:sym typeface="Montserrat Medium"/>
              </a:rPr>
              <a:t>ushashripati41997@gmail.com</a:t>
            </a:r>
          </a:p>
        </p:txBody>
      </p:sp>
      <p:sp>
        <p:nvSpPr>
          <p:cNvPr name="Freeform 24" id="24"/>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11"/>
            <a:stretch>
              <a:fillRect l="-2314" t="0" r="-2314"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8334229" y="1028700"/>
            <a:ext cx="5197554" cy="8015589"/>
            <a:chOff x="0" y="0"/>
            <a:chExt cx="1368903" cy="2111102"/>
          </a:xfrm>
        </p:grpSpPr>
        <p:sp>
          <p:nvSpPr>
            <p:cNvPr name="Freeform 4" id="4"/>
            <p:cNvSpPr/>
            <p:nvPr/>
          </p:nvSpPr>
          <p:spPr>
            <a:xfrm flipH="false" flipV="false" rot="0">
              <a:off x="0" y="0"/>
              <a:ext cx="1368903" cy="2111102"/>
            </a:xfrm>
            <a:custGeom>
              <a:avLst/>
              <a:gdLst/>
              <a:ahLst/>
              <a:cxnLst/>
              <a:rect r="r" b="b" t="t" l="l"/>
              <a:pathLst>
                <a:path h="2111102" w="1368903">
                  <a:moveTo>
                    <a:pt x="0" y="0"/>
                  </a:moveTo>
                  <a:lnTo>
                    <a:pt x="1368903" y="0"/>
                  </a:lnTo>
                  <a:lnTo>
                    <a:pt x="1368903" y="2111102"/>
                  </a:lnTo>
                  <a:lnTo>
                    <a:pt x="0" y="2111102"/>
                  </a:lnTo>
                  <a:close/>
                </a:path>
              </a:pathLst>
            </a:custGeom>
            <a:solidFill>
              <a:srgbClr val="FFFFF3"/>
            </a:solidFill>
          </p:spPr>
        </p:sp>
        <p:sp>
          <p:nvSpPr>
            <p:cNvPr name="TextBox 5" id="5"/>
            <p:cNvSpPr txBox="true"/>
            <p:nvPr/>
          </p:nvSpPr>
          <p:spPr>
            <a:xfrm>
              <a:off x="0" y="-38100"/>
              <a:ext cx="1368903" cy="2149202"/>
            </a:xfrm>
            <a:prstGeom prst="rect">
              <a:avLst/>
            </a:prstGeom>
          </p:spPr>
          <p:txBody>
            <a:bodyPr anchor="ctr" rtlCol="false" tIns="50800" lIns="50800" bIns="50800" rIns="50800"/>
            <a:lstStyle/>
            <a:p>
              <a:pPr algn="ctr">
                <a:lnSpc>
                  <a:spcPts val="2083"/>
                </a:lnSpc>
              </a:pPr>
            </a:p>
          </p:txBody>
        </p:sp>
      </p:grpSp>
      <p:sp>
        <p:nvSpPr>
          <p:cNvPr name="Freeform 6" id="6"/>
          <p:cNvSpPr/>
          <p:nvPr/>
        </p:nvSpPr>
        <p:spPr>
          <a:xfrm flipH="false" flipV="false" rot="0">
            <a:off x="8162980" y="5864011"/>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577005" y="1391910"/>
            <a:ext cx="4712003" cy="4472101"/>
            <a:chOff x="0" y="0"/>
            <a:chExt cx="654336" cy="621022"/>
          </a:xfrm>
        </p:grpSpPr>
        <p:sp>
          <p:nvSpPr>
            <p:cNvPr name="Freeform 8" id="8"/>
            <p:cNvSpPr/>
            <p:nvPr/>
          </p:nvSpPr>
          <p:spPr>
            <a:xfrm flipH="false" flipV="false" rot="0">
              <a:off x="0" y="0"/>
              <a:ext cx="654336" cy="621022"/>
            </a:xfrm>
            <a:custGeom>
              <a:avLst/>
              <a:gdLst/>
              <a:ahLst/>
              <a:cxnLst/>
              <a:rect r="r" b="b" t="t" l="l"/>
              <a:pathLst>
                <a:path h="621022" w="654336">
                  <a:moveTo>
                    <a:pt x="39433" y="0"/>
                  </a:moveTo>
                  <a:lnTo>
                    <a:pt x="614904" y="0"/>
                  </a:lnTo>
                  <a:cubicBezTo>
                    <a:pt x="636682" y="0"/>
                    <a:pt x="654336" y="17655"/>
                    <a:pt x="654336" y="39433"/>
                  </a:cubicBezTo>
                  <a:lnTo>
                    <a:pt x="654336" y="581590"/>
                  </a:lnTo>
                  <a:cubicBezTo>
                    <a:pt x="654336" y="603368"/>
                    <a:pt x="636682" y="621022"/>
                    <a:pt x="614904" y="621022"/>
                  </a:cubicBezTo>
                  <a:lnTo>
                    <a:pt x="39433" y="621022"/>
                  </a:lnTo>
                  <a:cubicBezTo>
                    <a:pt x="17655" y="621022"/>
                    <a:pt x="0" y="603368"/>
                    <a:pt x="0" y="581590"/>
                  </a:cubicBezTo>
                  <a:lnTo>
                    <a:pt x="0" y="39433"/>
                  </a:lnTo>
                  <a:cubicBezTo>
                    <a:pt x="0" y="17655"/>
                    <a:pt x="17655" y="0"/>
                    <a:pt x="39433" y="0"/>
                  </a:cubicBezTo>
                  <a:close/>
                </a:path>
              </a:pathLst>
            </a:custGeom>
            <a:blipFill>
              <a:blip r:embed="rId5"/>
              <a:stretch>
                <a:fillRect l="-21226" t="0" r="-21226" b="0"/>
              </a:stretch>
            </a:blipFill>
          </p:spPr>
        </p:sp>
      </p:grpSp>
      <p:grpSp>
        <p:nvGrpSpPr>
          <p:cNvPr name="Group 9" id="9"/>
          <p:cNvGrpSpPr/>
          <p:nvPr/>
        </p:nvGrpSpPr>
        <p:grpSpPr>
          <a:xfrm rot="0">
            <a:off x="12802020" y="1572766"/>
            <a:ext cx="4630747" cy="7141468"/>
            <a:chOff x="0" y="0"/>
            <a:chExt cx="1368903" cy="2111102"/>
          </a:xfrm>
        </p:grpSpPr>
        <p:sp>
          <p:nvSpPr>
            <p:cNvPr name="Freeform 10" id="10"/>
            <p:cNvSpPr/>
            <p:nvPr/>
          </p:nvSpPr>
          <p:spPr>
            <a:xfrm flipH="false" flipV="false" rot="0">
              <a:off x="0" y="0"/>
              <a:ext cx="1368903" cy="2111102"/>
            </a:xfrm>
            <a:custGeom>
              <a:avLst/>
              <a:gdLst/>
              <a:ahLst/>
              <a:cxnLst/>
              <a:rect r="r" b="b" t="t" l="l"/>
              <a:pathLst>
                <a:path h="2111102" w="1368903">
                  <a:moveTo>
                    <a:pt x="0" y="0"/>
                  </a:moveTo>
                  <a:lnTo>
                    <a:pt x="1368903" y="0"/>
                  </a:lnTo>
                  <a:lnTo>
                    <a:pt x="1368903" y="2111102"/>
                  </a:lnTo>
                  <a:lnTo>
                    <a:pt x="0" y="2111102"/>
                  </a:lnTo>
                  <a:close/>
                </a:path>
              </a:pathLst>
            </a:custGeom>
            <a:solidFill>
              <a:srgbClr val="F10B0B"/>
            </a:solidFill>
          </p:spPr>
        </p:sp>
        <p:sp>
          <p:nvSpPr>
            <p:cNvPr name="TextBox 11" id="11"/>
            <p:cNvSpPr txBox="true"/>
            <p:nvPr/>
          </p:nvSpPr>
          <p:spPr>
            <a:xfrm>
              <a:off x="0" y="-38100"/>
              <a:ext cx="1368903" cy="2149202"/>
            </a:xfrm>
            <a:prstGeom prst="rect">
              <a:avLst/>
            </a:prstGeom>
          </p:spPr>
          <p:txBody>
            <a:bodyPr anchor="ctr" rtlCol="false" tIns="50800" lIns="50800" bIns="50800" rIns="50800"/>
            <a:lstStyle/>
            <a:p>
              <a:pPr algn="ctr">
                <a:lnSpc>
                  <a:spcPts val="2083"/>
                </a:lnSpc>
              </a:pPr>
            </a:p>
          </p:txBody>
        </p:sp>
      </p:grpSp>
      <p:sp>
        <p:nvSpPr>
          <p:cNvPr name="Freeform 12" id="12"/>
          <p:cNvSpPr/>
          <p:nvPr/>
        </p:nvSpPr>
        <p:spPr>
          <a:xfrm flipH="false" flipV="false" rot="0">
            <a:off x="13091254" y="6599435"/>
            <a:ext cx="4168046" cy="1508075"/>
          </a:xfrm>
          <a:custGeom>
            <a:avLst/>
            <a:gdLst/>
            <a:ahLst/>
            <a:cxnLst/>
            <a:rect r="r" b="b" t="t" l="l"/>
            <a:pathLst>
              <a:path h="1508075" w="4168046">
                <a:moveTo>
                  <a:pt x="0" y="0"/>
                </a:moveTo>
                <a:lnTo>
                  <a:pt x="4168046" y="0"/>
                </a:lnTo>
                <a:lnTo>
                  <a:pt x="4168046" y="1508074"/>
                </a:lnTo>
                <a:lnTo>
                  <a:pt x="0" y="150807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3033370" y="1896367"/>
            <a:ext cx="4198147" cy="3984407"/>
            <a:chOff x="0" y="0"/>
            <a:chExt cx="654336" cy="621022"/>
          </a:xfrm>
        </p:grpSpPr>
        <p:sp>
          <p:nvSpPr>
            <p:cNvPr name="Freeform 14" id="14"/>
            <p:cNvSpPr/>
            <p:nvPr/>
          </p:nvSpPr>
          <p:spPr>
            <a:xfrm flipH="false" flipV="false" rot="0">
              <a:off x="0" y="0"/>
              <a:ext cx="654336" cy="621022"/>
            </a:xfrm>
            <a:custGeom>
              <a:avLst/>
              <a:gdLst/>
              <a:ahLst/>
              <a:cxnLst/>
              <a:rect r="r" b="b" t="t" l="l"/>
              <a:pathLst>
                <a:path h="621022" w="654336">
                  <a:moveTo>
                    <a:pt x="44259" y="0"/>
                  </a:moveTo>
                  <a:lnTo>
                    <a:pt x="610077" y="0"/>
                  </a:lnTo>
                  <a:cubicBezTo>
                    <a:pt x="634521" y="0"/>
                    <a:pt x="654336" y="19815"/>
                    <a:pt x="654336" y="44259"/>
                  </a:cubicBezTo>
                  <a:lnTo>
                    <a:pt x="654336" y="576763"/>
                  </a:lnTo>
                  <a:cubicBezTo>
                    <a:pt x="654336" y="601207"/>
                    <a:pt x="634521" y="621022"/>
                    <a:pt x="610077" y="621022"/>
                  </a:cubicBezTo>
                  <a:lnTo>
                    <a:pt x="44259" y="621022"/>
                  </a:lnTo>
                  <a:cubicBezTo>
                    <a:pt x="32521" y="621022"/>
                    <a:pt x="21263" y="616359"/>
                    <a:pt x="12963" y="608059"/>
                  </a:cubicBezTo>
                  <a:cubicBezTo>
                    <a:pt x="4663" y="599759"/>
                    <a:pt x="0" y="588501"/>
                    <a:pt x="0" y="576763"/>
                  </a:cubicBezTo>
                  <a:lnTo>
                    <a:pt x="0" y="44259"/>
                  </a:lnTo>
                  <a:cubicBezTo>
                    <a:pt x="0" y="19815"/>
                    <a:pt x="19815" y="0"/>
                    <a:pt x="44259" y="0"/>
                  </a:cubicBezTo>
                  <a:close/>
                </a:path>
              </a:pathLst>
            </a:custGeom>
            <a:blipFill>
              <a:blip r:embed="rId8"/>
              <a:stretch>
                <a:fillRect l="-34363" t="0" r="-34363" b="0"/>
              </a:stretch>
            </a:blipFill>
          </p:spPr>
        </p:sp>
      </p:grpSp>
      <p:grpSp>
        <p:nvGrpSpPr>
          <p:cNvPr name="Group 15" id="15"/>
          <p:cNvGrpSpPr/>
          <p:nvPr/>
        </p:nvGrpSpPr>
        <p:grpSpPr>
          <a:xfrm rot="0">
            <a:off x="0" y="-399948"/>
            <a:ext cx="1834678" cy="11300907"/>
            <a:chOff x="0" y="0"/>
            <a:chExt cx="483207" cy="2976371"/>
          </a:xfrm>
        </p:grpSpPr>
        <p:sp>
          <p:nvSpPr>
            <p:cNvPr name="Freeform 16" id="16"/>
            <p:cNvSpPr/>
            <p:nvPr/>
          </p:nvSpPr>
          <p:spPr>
            <a:xfrm flipH="false" flipV="false" rot="0">
              <a:off x="0" y="0"/>
              <a:ext cx="483207" cy="2976370"/>
            </a:xfrm>
            <a:custGeom>
              <a:avLst/>
              <a:gdLst/>
              <a:ahLst/>
              <a:cxnLst/>
              <a:rect r="r" b="b" t="t" l="l"/>
              <a:pathLst>
                <a:path h="2976370" w="483207">
                  <a:moveTo>
                    <a:pt x="0" y="0"/>
                  </a:moveTo>
                  <a:lnTo>
                    <a:pt x="483207" y="0"/>
                  </a:lnTo>
                  <a:lnTo>
                    <a:pt x="483207" y="2976370"/>
                  </a:lnTo>
                  <a:lnTo>
                    <a:pt x="0" y="2976370"/>
                  </a:lnTo>
                  <a:close/>
                </a:path>
              </a:pathLst>
            </a:custGeom>
            <a:solidFill>
              <a:srgbClr val="F10B0B"/>
            </a:solidFill>
          </p:spPr>
        </p:sp>
        <p:sp>
          <p:nvSpPr>
            <p:cNvPr name="TextBox 17" id="17"/>
            <p:cNvSpPr txBox="true"/>
            <p:nvPr/>
          </p:nvSpPr>
          <p:spPr>
            <a:xfrm>
              <a:off x="0" y="-38100"/>
              <a:ext cx="483207" cy="3014471"/>
            </a:xfrm>
            <a:prstGeom prst="rect">
              <a:avLst/>
            </a:prstGeom>
          </p:spPr>
          <p:txBody>
            <a:bodyPr anchor="ctr" rtlCol="false" tIns="50800" lIns="50800" bIns="50800" rIns="50800"/>
            <a:lstStyle/>
            <a:p>
              <a:pPr algn="ctr">
                <a:lnSpc>
                  <a:spcPts val="2083"/>
                </a:lnSpc>
              </a:pPr>
            </a:p>
          </p:txBody>
        </p:sp>
      </p:grpSp>
      <p:sp>
        <p:nvSpPr>
          <p:cNvPr name="Freeform 18" id="18"/>
          <p:cNvSpPr/>
          <p:nvPr/>
        </p:nvSpPr>
        <p:spPr>
          <a:xfrm flipH="true" flipV="false" rot="0">
            <a:off x="591756" y="956834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45865" y="-158046"/>
            <a:ext cx="1880542" cy="1535931"/>
          </a:xfrm>
          <a:prstGeom prst="rect">
            <a:avLst/>
          </a:prstGeom>
        </p:spPr>
        <p:txBody>
          <a:bodyPr anchor="t" rtlCol="false" tIns="0" lIns="0" bIns="0" rIns="0">
            <a:spAutoFit/>
          </a:bodyPr>
          <a:lstStyle/>
          <a:p>
            <a:pPr algn="ctr">
              <a:lnSpc>
                <a:spcPts val="12566"/>
              </a:lnSpc>
              <a:spcBef>
                <a:spcPct val="0"/>
              </a:spcBef>
            </a:pPr>
            <a:r>
              <a:rPr lang="en-US" sz="8975" spc="601">
                <a:solidFill>
                  <a:srgbClr val="FFFFF3"/>
                </a:solidFill>
                <a:latin typeface="Montserrat Heavy"/>
                <a:ea typeface="Montserrat Heavy"/>
                <a:cs typeface="Montserrat Heavy"/>
                <a:sym typeface="Montserrat Heavy"/>
              </a:rPr>
              <a:t>05</a:t>
            </a:r>
          </a:p>
        </p:txBody>
      </p:sp>
      <p:sp>
        <p:nvSpPr>
          <p:cNvPr name="TextBox 20" id="20"/>
          <p:cNvSpPr txBox="true"/>
          <p:nvPr/>
        </p:nvSpPr>
        <p:spPr>
          <a:xfrm rot="0">
            <a:off x="2122981" y="18578"/>
            <a:ext cx="3660586"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Bold"/>
                <a:ea typeface="Montserrat Bold"/>
                <a:cs typeface="Montserrat Bold"/>
                <a:sym typeface="Montserrat Bold"/>
              </a:rPr>
              <a:t>Dataset</a:t>
            </a:r>
          </a:p>
        </p:txBody>
      </p:sp>
      <p:sp>
        <p:nvSpPr>
          <p:cNvPr name="TextBox 21" id="21"/>
          <p:cNvSpPr txBox="true"/>
          <p:nvPr/>
        </p:nvSpPr>
        <p:spPr>
          <a:xfrm rot="0">
            <a:off x="2122981" y="922739"/>
            <a:ext cx="5441446"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Overview</a:t>
            </a:r>
          </a:p>
        </p:txBody>
      </p:sp>
      <p:sp>
        <p:nvSpPr>
          <p:cNvPr name="TextBox 22" id="22"/>
          <p:cNvSpPr txBox="true"/>
          <p:nvPr/>
        </p:nvSpPr>
        <p:spPr>
          <a:xfrm rot="0">
            <a:off x="2122981" y="2069930"/>
            <a:ext cx="6039999" cy="5189855"/>
          </a:xfrm>
          <a:prstGeom prst="rect">
            <a:avLst/>
          </a:prstGeom>
        </p:spPr>
        <p:txBody>
          <a:bodyPr anchor="t" rtlCol="false" tIns="0" lIns="0" bIns="0" rIns="0">
            <a:spAutoFit/>
          </a:bodyPr>
          <a:lstStyle/>
          <a:p>
            <a:pPr algn="l">
              <a:lnSpc>
                <a:spcPts val="3220"/>
              </a:lnSpc>
            </a:pPr>
            <a:r>
              <a:rPr lang="en-US" sz="2300">
                <a:solidFill>
                  <a:srgbClr val="FFFFFF"/>
                </a:solidFill>
                <a:latin typeface="Montserrat Medium"/>
                <a:ea typeface="Montserrat Medium"/>
                <a:cs typeface="Montserrat Medium"/>
                <a:sym typeface="Montserrat Medium"/>
              </a:rPr>
              <a:t>9. </a:t>
            </a:r>
            <a:r>
              <a:rPr lang="en-US" sz="2300">
                <a:solidFill>
                  <a:srgbClr val="FFFFFF"/>
                </a:solidFill>
                <a:latin typeface="Montserrat Bold"/>
                <a:ea typeface="Montserrat Bold"/>
                <a:cs typeface="Montserrat Bold"/>
                <a:sym typeface="Montserrat Bold"/>
              </a:rPr>
              <a:t>favoriteCount</a:t>
            </a:r>
            <a:r>
              <a:rPr lang="en-US" sz="2300">
                <a:solidFill>
                  <a:srgbClr val="FFFFFF"/>
                </a:solidFill>
                <a:latin typeface="Montserrat Medium"/>
                <a:ea typeface="Montserrat Medium"/>
                <a:cs typeface="Montserrat Medium"/>
                <a:sym typeface="Montserrat Medium"/>
              </a:rPr>
              <a:t>: Number of times the YouTube song video has been marked as a favorite.</a:t>
            </a:r>
          </a:p>
          <a:p>
            <a:pPr algn="l">
              <a:lnSpc>
                <a:spcPts val="3220"/>
              </a:lnSpc>
            </a:pPr>
            <a:r>
              <a:rPr lang="en-US" sz="2300">
                <a:solidFill>
                  <a:srgbClr val="FFFFFF"/>
                </a:solidFill>
                <a:latin typeface="Montserrat Medium"/>
                <a:ea typeface="Montserrat Medium"/>
                <a:cs typeface="Montserrat Medium"/>
                <a:sym typeface="Montserrat Medium"/>
              </a:rPr>
              <a:t>10. </a:t>
            </a:r>
            <a:r>
              <a:rPr lang="en-US" sz="2300">
                <a:solidFill>
                  <a:srgbClr val="FFFFFF"/>
                </a:solidFill>
                <a:latin typeface="Montserrat Bold"/>
                <a:ea typeface="Montserrat Bold"/>
                <a:cs typeface="Montserrat Bold"/>
                <a:sym typeface="Montserrat Bold"/>
              </a:rPr>
              <a:t>commentCount</a:t>
            </a:r>
            <a:r>
              <a:rPr lang="en-US" sz="2300">
                <a:solidFill>
                  <a:srgbClr val="FFFFFF"/>
                </a:solidFill>
                <a:latin typeface="Montserrat Medium"/>
                <a:ea typeface="Montserrat Medium"/>
                <a:cs typeface="Montserrat Medium"/>
                <a:sym typeface="Montserrat Medium"/>
              </a:rPr>
              <a:t>: Number of comments posted on the YouTube song video. </a:t>
            </a:r>
          </a:p>
          <a:p>
            <a:pPr algn="l">
              <a:lnSpc>
                <a:spcPts val="3220"/>
              </a:lnSpc>
            </a:pPr>
            <a:r>
              <a:rPr lang="en-US" sz="2300">
                <a:solidFill>
                  <a:srgbClr val="FFFFFF"/>
                </a:solidFill>
                <a:latin typeface="Montserrat Medium"/>
                <a:ea typeface="Montserrat Medium"/>
                <a:cs typeface="Montserrat Medium"/>
                <a:sym typeface="Montserrat Medium"/>
              </a:rPr>
              <a:t>11. </a:t>
            </a:r>
            <a:r>
              <a:rPr lang="en-US" sz="2300">
                <a:solidFill>
                  <a:srgbClr val="FFFFFF"/>
                </a:solidFill>
                <a:latin typeface="Montserrat Bold"/>
                <a:ea typeface="Montserrat Bold"/>
                <a:cs typeface="Montserrat Bold"/>
                <a:sym typeface="Montserrat Bold"/>
              </a:rPr>
              <a:t>duration</a:t>
            </a:r>
            <a:r>
              <a:rPr lang="en-US" sz="2300">
                <a:solidFill>
                  <a:srgbClr val="FFFFFF"/>
                </a:solidFill>
                <a:latin typeface="Montserrat Medium"/>
                <a:ea typeface="Montserrat Medium"/>
                <a:cs typeface="Montserrat Medium"/>
                <a:sym typeface="Montserrat Medium"/>
              </a:rPr>
              <a:t>: Duration of the YouTube song video. </a:t>
            </a:r>
          </a:p>
          <a:p>
            <a:pPr algn="l">
              <a:lnSpc>
                <a:spcPts val="3220"/>
              </a:lnSpc>
            </a:pPr>
            <a:r>
              <a:rPr lang="en-US" sz="2300">
                <a:solidFill>
                  <a:srgbClr val="FFFFFF"/>
                </a:solidFill>
                <a:latin typeface="Montserrat Medium"/>
                <a:ea typeface="Montserrat Medium"/>
                <a:cs typeface="Montserrat Medium"/>
                <a:sym typeface="Montserrat Medium"/>
              </a:rPr>
              <a:t>12. </a:t>
            </a:r>
            <a:r>
              <a:rPr lang="en-US" sz="2300">
                <a:solidFill>
                  <a:srgbClr val="FFFFFF"/>
                </a:solidFill>
                <a:latin typeface="Montserrat Bold"/>
                <a:ea typeface="Montserrat Bold"/>
                <a:cs typeface="Montserrat Bold"/>
                <a:sym typeface="Montserrat Bold"/>
              </a:rPr>
              <a:t>definition</a:t>
            </a:r>
            <a:r>
              <a:rPr lang="en-US" sz="2300">
                <a:solidFill>
                  <a:srgbClr val="FFFFFF"/>
                </a:solidFill>
                <a:latin typeface="Montserrat Medium"/>
                <a:ea typeface="Montserrat Medium"/>
                <a:cs typeface="Montserrat Medium"/>
                <a:sym typeface="Montserrat Medium"/>
              </a:rPr>
              <a:t>: Video definition or quality (e.g., HD, SD). </a:t>
            </a:r>
          </a:p>
          <a:p>
            <a:pPr algn="l">
              <a:lnSpc>
                <a:spcPts val="3220"/>
              </a:lnSpc>
            </a:pPr>
            <a:r>
              <a:rPr lang="en-US" sz="2300">
                <a:solidFill>
                  <a:srgbClr val="FFFFFF"/>
                </a:solidFill>
                <a:latin typeface="Montserrat Medium"/>
                <a:ea typeface="Montserrat Medium"/>
                <a:cs typeface="Montserrat Medium"/>
                <a:sym typeface="Montserrat Medium"/>
              </a:rPr>
              <a:t>13. </a:t>
            </a:r>
            <a:r>
              <a:rPr lang="en-US" sz="2300">
                <a:solidFill>
                  <a:srgbClr val="FFFFFF"/>
                </a:solidFill>
                <a:latin typeface="Montserrat Bold"/>
                <a:ea typeface="Montserrat Bold"/>
                <a:cs typeface="Montserrat Bold"/>
                <a:sym typeface="Montserrat Bold"/>
              </a:rPr>
              <a:t>caption</a:t>
            </a:r>
            <a:r>
              <a:rPr lang="en-US" sz="2300">
                <a:solidFill>
                  <a:srgbClr val="FFFFFF"/>
                </a:solidFill>
                <a:latin typeface="Montserrat Medium"/>
                <a:ea typeface="Montserrat Medium"/>
                <a:cs typeface="Montserrat Medium"/>
                <a:sym typeface="Montserrat Medium"/>
              </a:rPr>
              <a:t>: Availability of captions for the YouTube song video. </a:t>
            </a:r>
          </a:p>
          <a:p>
            <a:pPr algn="l">
              <a:lnSpc>
                <a:spcPts val="3220"/>
              </a:lnSpc>
              <a:spcBef>
                <a:spcPct val="0"/>
              </a:spcBef>
            </a:pPr>
          </a:p>
        </p:txBody>
      </p:sp>
      <p:sp>
        <p:nvSpPr>
          <p:cNvPr name="TextBox 23" id="23"/>
          <p:cNvSpPr txBox="true"/>
          <p:nvPr/>
        </p:nvSpPr>
        <p:spPr>
          <a:xfrm rot="0">
            <a:off x="13415933" y="9313026"/>
            <a:ext cx="4680859" cy="322643"/>
          </a:xfrm>
          <a:prstGeom prst="rect">
            <a:avLst/>
          </a:prstGeom>
        </p:spPr>
        <p:txBody>
          <a:bodyPr anchor="t" rtlCol="false" tIns="0" lIns="0" bIns="0" rIns="0">
            <a:spAutoFit/>
          </a:bodyPr>
          <a:lstStyle/>
          <a:p>
            <a:pPr algn="l">
              <a:lnSpc>
                <a:spcPts val="2691"/>
              </a:lnSpc>
              <a:spcBef>
                <a:spcPct val="0"/>
              </a:spcBef>
            </a:pPr>
            <a:r>
              <a:rPr lang="en-US" sz="1922">
                <a:solidFill>
                  <a:srgbClr val="FFFFFF"/>
                </a:solidFill>
                <a:latin typeface="Montserrat Medium"/>
                <a:ea typeface="Montserrat Medium"/>
                <a:cs typeface="Montserrat Medium"/>
                <a:sym typeface="Montserrat Medium"/>
              </a:rPr>
              <a:t>ushashripati41997@gmail.com</a:t>
            </a:r>
          </a:p>
        </p:txBody>
      </p:sp>
      <p:sp>
        <p:nvSpPr>
          <p:cNvPr name="Freeform 24" id="24"/>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11"/>
            <a:stretch>
              <a:fillRect l="-2314" t="0" r="-231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3"/>
        </a:solidFill>
      </p:bgPr>
    </p:bg>
    <p:spTree>
      <p:nvGrpSpPr>
        <p:cNvPr id="1" name=""/>
        <p:cNvGrpSpPr/>
        <p:nvPr/>
      </p:nvGrpSpPr>
      <p:grpSpPr>
        <a:xfrm>
          <a:off x="0" y="0"/>
          <a:ext cx="0" cy="0"/>
          <a:chOff x="0" y="0"/>
          <a:chExt cx="0" cy="0"/>
        </a:xfrm>
      </p:grpSpPr>
      <p:grpSp>
        <p:nvGrpSpPr>
          <p:cNvPr name="Group 2" id="2"/>
          <p:cNvGrpSpPr/>
          <p:nvPr/>
        </p:nvGrpSpPr>
        <p:grpSpPr>
          <a:xfrm rot="0">
            <a:off x="3157157" y="-990810"/>
            <a:ext cx="5986843" cy="12129969"/>
            <a:chOff x="0" y="0"/>
            <a:chExt cx="927519" cy="1879250"/>
          </a:xfrm>
        </p:grpSpPr>
        <p:sp>
          <p:nvSpPr>
            <p:cNvPr name="Freeform 3" id="3"/>
            <p:cNvSpPr/>
            <p:nvPr/>
          </p:nvSpPr>
          <p:spPr>
            <a:xfrm flipH="false" flipV="false" rot="0">
              <a:off x="0" y="0"/>
              <a:ext cx="927519" cy="1879250"/>
            </a:xfrm>
            <a:custGeom>
              <a:avLst/>
              <a:gdLst/>
              <a:ahLst/>
              <a:cxnLst/>
              <a:rect r="r" b="b" t="t" l="l"/>
              <a:pathLst>
                <a:path h="1879250" w="927519">
                  <a:moveTo>
                    <a:pt x="0" y="0"/>
                  </a:moveTo>
                  <a:lnTo>
                    <a:pt x="927519" y="0"/>
                  </a:lnTo>
                  <a:lnTo>
                    <a:pt x="927519" y="1879250"/>
                  </a:lnTo>
                  <a:lnTo>
                    <a:pt x="0" y="1879250"/>
                  </a:lnTo>
                  <a:close/>
                </a:path>
              </a:pathLst>
            </a:custGeom>
            <a:blipFill>
              <a:blip r:embed="rId2"/>
              <a:stretch>
                <a:fillRect l="-17494" t="0" r="-17494" b="0"/>
              </a:stretch>
            </a:blipFill>
          </p:spPr>
        </p:sp>
      </p:grpSp>
      <p:grpSp>
        <p:nvGrpSpPr>
          <p:cNvPr name="Group 4" id="4"/>
          <p:cNvGrpSpPr/>
          <p:nvPr/>
        </p:nvGrpSpPr>
        <p:grpSpPr>
          <a:xfrm rot="0">
            <a:off x="1238512" y="689788"/>
            <a:ext cx="3837289" cy="4858432"/>
            <a:chOff x="0" y="0"/>
            <a:chExt cx="594497" cy="752698"/>
          </a:xfrm>
        </p:grpSpPr>
        <p:sp>
          <p:nvSpPr>
            <p:cNvPr name="Freeform 5" id="5"/>
            <p:cNvSpPr/>
            <p:nvPr/>
          </p:nvSpPr>
          <p:spPr>
            <a:xfrm flipH="false" flipV="false" rot="0">
              <a:off x="0" y="0"/>
              <a:ext cx="594497" cy="752698"/>
            </a:xfrm>
            <a:custGeom>
              <a:avLst/>
              <a:gdLst/>
              <a:ahLst/>
              <a:cxnLst/>
              <a:rect r="r" b="b" t="t" l="l"/>
              <a:pathLst>
                <a:path h="752698" w="594497">
                  <a:moveTo>
                    <a:pt x="0" y="0"/>
                  </a:moveTo>
                  <a:lnTo>
                    <a:pt x="594497" y="0"/>
                  </a:lnTo>
                  <a:lnTo>
                    <a:pt x="594497" y="752698"/>
                  </a:lnTo>
                  <a:lnTo>
                    <a:pt x="0" y="752698"/>
                  </a:lnTo>
                  <a:close/>
                </a:path>
              </a:pathLst>
            </a:custGeom>
            <a:blipFill>
              <a:blip r:embed="rId3"/>
              <a:stretch>
                <a:fillRect l="0" t="-9236" r="0" b="-9236"/>
              </a:stretch>
            </a:blipFill>
          </p:spPr>
        </p:sp>
      </p:grpSp>
      <p:grpSp>
        <p:nvGrpSpPr>
          <p:cNvPr name="Group 6" id="6"/>
          <p:cNvGrpSpPr/>
          <p:nvPr/>
        </p:nvGrpSpPr>
        <p:grpSpPr>
          <a:xfrm rot="0">
            <a:off x="690681" y="5829825"/>
            <a:ext cx="4385121" cy="4858432"/>
            <a:chOff x="0" y="0"/>
            <a:chExt cx="679370" cy="752698"/>
          </a:xfrm>
        </p:grpSpPr>
        <p:sp>
          <p:nvSpPr>
            <p:cNvPr name="Freeform 7" id="7"/>
            <p:cNvSpPr/>
            <p:nvPr/>
          </p:nvSpPr>
          <p:spPr>
            <a:xfrm flipH="false" flipV="false" rot="0">
              <a:off x="0" y="0"/>
              <a:ext cx="679370" cy="752698"/>
            </a:xfrm>
            <a:custGeom>
              <a:avLst/>
              <a:gdLst/>
              <a:ahLst/>
              <a:cxnLst/>
              <a:rect r="r" b="b" t="t" l="l"/>
              <a:pathLst>
                <a:path h="752698" w="679370">
                  <a:moveTo>
                    <a:pt x="0" y="0"/>
                  </a:moveTo>
                  <a:lnTo>
                    <a:pt x="679370" y="0"/>
                  </a:lnTo>
                  <a:lnTo>
                    <a:pt x="679370" y="752698"/>
                  </a:lnTo>
                  <a:lnTo>
                    <a:pt x="0" y="752698"/>
                  </a:lnTo>
                  <a:close/>
                </a:path>
              </a:pathLst>
            </a:custGeom>
            <a:solidFill>
              <a:srgbClr val="F10B0B"/>
            </a:solidFill>
            <a:ln w="12700">
              <a:solidFill>
                <a:srgbClr val="000000"/>
              </a:solidFill>
            </a:ln>
          </p:spPr>
        </p:sp>
      </p:grpSp>
      <p:sp>
        <p:nvSpPr>
          <p:cNvPr name="TextBox 8" id="8"/>
          <p:cNvSpPr txBox="true"/>
          <p:nvPr/>
        </p:nvSpPr>
        <p:spPr>
          <a:xfrm rot="0">
            <a:off x="3157157" y="-202598"/>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06</a:t>
            </a:r>
          </a:p>
        </p:txBody>
      </p:sp>
      <p:sp>
        <p:nvSpPr>
          <p:cNvPr name="TextBox 9" id="9"/>
          <p:cNvSpPr txBox="true"/>
          <p:nvPr/>
        </p:nvSpPr>
        <p:spPr>
          <a:xfrm rot="0">
            <a:off x="9144000" y="1506408"/>
            <a:ext cx="3082319"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Project</a:t>
            </a:r>
          </a:p>
        </p:txBody>
      </p:sp>
      <p:sp>
        <p:nvSpPr>
          <p:cNvPr name="TextBox 10" id="10"/>
          <p:cNvSpPr txBox="true"/>
          <p:nvPr/>
        </p:nvSpPr>
        <p:spPr>
          <a:xfrm rot="0">
            <a:off x="12226319" y="1506408"/>
            <a:ext cx="4193608"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Heavy"/>
                <a:ea typeface="Montserrat Heavy"/>
                <a:cs typeface="Montserrat Heavy"/>
                <a:sym typeface="Montserrat Heavy"/>
              </a:rPr>
              <a:t>Objective</a:t>
            </a:r>
          </a:p>
        </p:txBody>
      </p:sp>
      <p:sp>
        <p:nvSpPr>
          <p:cNvPr name="TextBox 11" id="11"/>
          <p:cNvSpPr txBox="true"/>
          <p:nvPr/>
        </p:nvSpPr>
        <p:spPr>
          <a:xfrm rot="0">
            <a:off x="9387569" y="2608476"/>
            <a:ext cx="8672577" cy="6855460"/>
          </a:xfrm>
          <a:prstGeom prst="rect">
            <a:avLst/>
          </a:prstGeom>
        </p:spPr>
        <p:txBody>
          <a:bodyPr anchor="t" rtlCol="false" tIns="0" lIns="0" bIns="0" rIns="0">
            <a:spAutoFit/>
          </a:bodyPr>
          <a:lstStyle/>
          <a:p>
            <a:pPr algn="just">
              <a:lnSpc>
                <a:spcPts val="3359"/>
              </a:lnSpc>
            </a:pPr>
            <a:r>
              <a:rPr lang="en-US" sz="2400">
                <a:solidFill>
                  <a:srgbClr val="000000"/>
                </a:solidFill>
                <a:latin typeface="Montserrat Bold"/>
                <a:ea typeface="Montserrat Bold"/>
                <a:cs typeface="Montserrat Bold"/>
                <a:sym typeface="Montserrat Bold"/>
              </a:rPr>
              <a:t>1. Data Cleaning and Preparation: </a:t>
            </a:r>
          </a:p>
          <a:p>
            <a:pPr algn="just">
              <a:lnSpc>
                <a:spcPts val="3220"/>
              </a:lnSpc>
            </a:pPr>
            <a:r>
              <a:rPr lang="en-US" sz="2300">
                <a:solidFill>
                  <a:srgbClr val="000000"/>
                </a:solidFill>
                <a:latin typeface="Montserrat"/>
                <a:ea typeface="Montserrat"/>
                <a:cs typeface="Montserrat"/>
                <a:sym typeface="Montserrat"/>
              </a:rPr>
              <a:t>- Clean and preprocess the dataset, handling missing values or outliers. </a:t>
            </a:r>
          </a:p>
          <a:p>
            <a:pPr algn="just">
              <a:lnSpc>
                <a:spcPts val="3220"/>
              </a:lnSpc>
            </a:pPr>
            <a:r>
              <a:rPr lang="en-US" sz="2300">
                <a:solidFill>
                  <a:srgbClr val="000000"/>
                </a:solidFill>
                <a:latin typeface="Montserrat"/>
                <a:ea typeface="Montserrat"/>
                <a:cs typeface="Montserrat"/>
                <a:sym typeface="Montserrat"/>
              </a:rPr>
              <a:t>- Convert relevant columns to appropriate data types. </a:t>
            </a:r>
          </a:p>
          <a:p>
            <a:pPr algn="just">
              <a:lnSpc>
                <a:spcPts val="3220"/>
              </a:lnSpc>
            </a:pPr>
          </a:p>
          <a:p>
            <a:pPr algn="just">
              <a:lnSpc>
                <a:spcPts val="3359"/>
              </a:lnSpc>
            </a:pPr>
            <a:r>
              <a:rPr lang="en-US" sz="2400">
                <a:solidFill>
                  <a:srgbClr val="000000"/>
                </a:solidFill>
                <a:latin typeface="Montserrat Bold"/>
                <a:ea typeface="Montserrat Bold"/>
                <a:cs typeface="Montserrat Bold"/>
                <a:sym typeface="Montserrat Bold"/>
              </a:rPr>
              <a:t>2. Exploratory Data Analysis (EDA): </a:t>
            </a:r>
          </a:p>
          <a:p>
            <a:pPr algn="just">
              <a:lnSpc>
                <a:spcPts val="3220"/>
              </a:lnSpc>
            </a:pPr>
            <a:r>
              <a:rPr lang="en-US" sz="2300">
                <a:solidFill>
                  <a:srgbClr val="000000"/>
                </a:solidFill>
                <a:latin typeface="Montserrat"/>
                <a:ea typeface="Montserrat"/>
                <a:cs typeface="Montserrat"/>
                <a:sym typeface="Montserrat"/>
              </a:rPr>
              <a:t>- Explore patterns and distributions in view counts, like counts, and comments. </a:t>
            </a:r>
          </a:p>
          <a:p>
            <a:pPr algn="just">
              <a:lnSpc>
                <a:spcPts val="3220"/>
              </a:lnSpc>
            </a:pPr>
            <a:r>
              <a:rPr lang="en-US" sz="2300">
                <a:solidFill>
                  <a:srgbClr val="000000"/>
                </a:solidFill>
                <a:latin typeface="Montserrat"/>
                <a:ea typeface="Montserrat"/>
                <a:cs typeface="Montserrat"/>
                <a:sym typeface="Montserrat"/>
              </a:rPr>
              <a:t>- Identify trends in the popularity and engagement of YouTube song videos. </a:t>
            </a:r>
          </a:p>
          <a:p>
            <a:pPr algn="just">
              <a:lnSpc>
                <a:spcPts val="3359"/>
              </a:lnSpc>
            </a:pPr>
          </a:p>
          <a:p>
            <a:pPr algn="just">
              <a:lnSpc>
                <a:spcPts val="3359"/>
              </a:lnSpc>
            </a:pPr>
            <a:r>
              <a:rPr lang="en-US" sz="2400">
                <a:solidFill>
                  <a:srgbClr val="000000"/>
                </a:solidFill>
                <a:latin typeface="Montserrat Bold"/>
                <a:ea typeface="Montserrat Bold"/>
                <a:cs typeface="Montserrat Bold"/>
                <a:sym typeface="Montserrat Bold"/>
              </a:rPr>
              <a:t>3. Content and Channel Analysis: </a:t>
            </a:r>
          </a:p>
          <a:p>
            <a:pPr algn="just">
              <a:lnSpc>
                <a:spcPts val="3220"/>
              </a:lnSpc>
            </a:pPr>
            <a:r>
              <a:rPr lang="en-US" sz="2300">
                <a:solidFill>
                  <a:srgbClr val="000000"/>
                </a:solidFill>
                <a:latin typeface="Montserrat"/>
                <a:ea typeface="Montserrat"/>
                <a:cs typeface="Montserrat"/>
                <a:sym typeface="Montserrat"/>
              </a:rPr>
              <a:t>- Analyze the distribution of videos across different channels.</a:t>
            </a:r>
          </a:p>
          <a:p>
            <a:pPr algn="just">
              <a:lnSpc>
                <a:spcPts val="3220"/>
              </a:lnSpc>
            </a:pPr>
            <a:r>
              <a:rPr lang="en-US" sz="2300">
                <a:solidFill>
                  <a:srgbClr val="000000"/>
                </a:solidFill>
                <a:latin typeface="Montserrat"/>
                <a:ea typeface="Montserrat"/>
                <a:cs typeface="Montserrat"/>
                <a:sym typeface="Montserrat"/>
              </a:rPr>
              <a:t>- Identify popular tags and their correlation with view counts.</a:t>
            </a:r>
          </a:p>
          <a:p>
            <a:pPr algn="just">
              <a:lnSpc>
                <a:spcPts val="3220"/>
              </a:lnSpc>
              <a:spcBef>
                <a:spcPct val="0"/>
              </a:spcBef>
            </a:pPr>
          </a:p>
        </p:txBody>
      </p:sp>
      <p:grpSp>
        <p:nvGrpSpPr>
          <p:cNvPr name="Group 12" id="12"/>
          <p:cNvGrpSpPr/>
          <p:nvPr/>
        </p:nvGrpSpPr>
        <p:grpSpPr>
          <a:xfrm rot="0">
            <a:off x="9144000" y="-3254608"/>
            <a:ext cx="9546487" cy="4858432"/>
            <a:chOff x="0" y="0"/>
            <a:chExt cx="1479001" cy="752698"/>
          </a:xfrm>
        </p:grpSpPr>
        <p:sp>
          <p:nvSpPr>
            <p:cNvPr name="Freeform 13" id="13"/>
            <p:cNvSpPr/>
            <p:nvPr/>
          </p:nvSpPr>
          <p:spPr>
            <a:xfrm flipH="false" flipV="false" rot="0">
              <a:off x="0" y="0"/>
              <a:ext cx="1479001" cy="752698"/>
            </a:xfrm>
            <a:custGeom>
              <a:avLst/>
              <a:gdLst/>
              <a:ahLst/>
              <a:cxnLst/>
              <a:rect r="r" b="b" t="t" l="l"/>
              <a:pathLst>
                <a:path h="752698" w="1479001">
                  <a:moveTo>
                    <a:pt x="0" y="0"/>
                  </a:moveTo>
                  <a:lnTo>
                    <a:pt x="1479001" y="0"/>
                  </a:lnTo>
                  <a:lnTo>
                    <a:pt x="1479001" y="752698"/>
                  </a:lnTo>
                  <a:lnTo>
                    <a:pt x="0" y="752698"/>
                  </a:lnTo>
                  <a:close/>
                </a:path>
              </a:pathLst>
            </a:custGeom>
            <a:solidFill>
              <a:srgbClr val="F10B0B"/>
            </a:solidFill>
            <a:ln w="12700">
              <a:solidFill>
                <a:srgbClr val="000000"/>
              </a:solidFill>
            </a:ln>
          </p:spPr>
        </p:sp>
      </p:grpSp>
      <p:sp>
        <p:nvSpPr>
          <p:cNvPr name="TextBox 14" id="14"/>
          <p:cNvSpPr txBox="true"/>
          <p:nvPr/>
        </p:nvSpPr>
        <p:spPr>
          <a:xfrm rot="0">
            <a:off x="862380" y="9534881"/>
            <a:ext cx="4041722" cy="339153"/>
          </a:xfrm>
          <a:prstGeom prst="rect">
            <a:avLst/>
          </a:prstGeom>
        </p:spPr>
        <p:txBody>
          <a:bodyPr anchor="t" rtlCol="false" tIns="0" lIns="0" bIns="0" rIns="0">
            <a:spAutoFit/>
          </a:bodyPr>
          <a:lstStyle/>
          <a:p>
            <a:pPr algn="l">
              <a:lnSpc>
                <a:spcPts val="2831"/>
              </a:lnSpc>
              <a:spcBef>
                <a:spcPct val="0"/>
              </a:spcBef>
            </a:pPr>
            <a:r>
              <a:rPr lang="en-US" sz="2022">
                <a:solidFill>
                  <a:srgbClr val="FFFFF3"/>
                </a:solidFill>
                <a:latin typeface="Montserrat Medium"/>
                <a:ea typeface="Montserrat Medium"/>
                <a:cs typeface="Montserrat Medium"/>
                <a:sym typeface="Montserrat Medium"/>
              </a:rPr>
              <a:t>ushashripati41997@gmail.com</a:t>
            </a:r>
          </a:p>
        </p:txBody>
      </p:sp>
      <p:sp>
        <p:nvSpPr>
          <p:cNvPr name="Freeform 15" id="15"/>
          <p:cNvSpPr/>
          <p:nvPr/>
        </p:nvSpPr>
        <p:spPr>
          <a:xfrm flipH="true" flipV="false" rot="0">
            <a:off x="17040828" y="957611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6"/>
            <a:stretch>
              <a:fillRect l="-2314" t="0" r="-2314"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3"/>
        </a:solidFill>
      </p:bgPr>
    </p:bg>
    <p:spTree>
      <p:nvGrpSpPr>
        <p:cNvPr id="1" name=""/>
        <p:cNvGrpSpPr/>
        <p:nvPr/>
      </p:nvGrpSpPr>
      <p:grpSpPr>
        <a:xfrm>
          <a:off x="0" y="0"/>
          <a:ext cx="0" cy="0"/>
          <a:chOff x="0" y="0"/>
          <a:chExt cx="0" cy="0"/>
        </a:xfrm>
      </p:grpSpPr>
      <p:grpSp>
        <p:nvGrpSpPr>
          <p:cNvPr name="Group 2" id="2"/>
          <p:cNvGrpSpPr/>
          <p:nvPr/>
        </p:nvGrpSpPr>
        <p:grpSpPr>
          <a:xfrm rot="0">
            <a:off x="3157157" y="-990810"/>
            <a:ext cx="5986843" cy="12129969"/>
            <a:chOff x="0" y="0"/>
            <a:chExt cx="927519" cy="1879250"/>
          </a:xfrm>
        </p:grpSpPr>
        <p:sp>
          <p:nvSpPr>
            <p:cNvPr name="Freeform 3" id="3"/>
            <p:cNvSpPr/>
            <p:nvPr/>
          </p:nvSpPr>
          <p:spPr>
            <a:xfrm flipH="false" flipV="false" rot="0">
              <a:off x="0" y="0"/>
              <a:ext cx="927519" cy="1879250"/>
            </a:xfrm>
            <a:custGeom>
              <a:avLst/>
              <a:gdLst/>
              <a:ahLst/>
              <a:cxnLst/>
              <a:rect r="r" b="b" t="t" l="l"/>
              <a:pathLst>
                <a:path h="1879250" w="927519">
                  <a:moveTo>
                    <a:pt x="0" y="0"/>
                  </a:moveTo>
                  <a:lnTo>
                    <a:pt x="927519" y="0"/>
                  </a:lnTo>
                  <a:lnTo>
                    <a:pt x="927519" y="1879250"/>
                  </a:lnTo>
                  <a:lnTo>
                    <a:pt x="0" y="1879250"/>
                  </a:lnTo>
                  <a:close/>
                </a:path>
              </a:pathLst>
            </a:custGeom>
            <a:blipFill>
              <a:blip r:embed="rId2"/>
              <a:stretch>
                <a:fillRect l="-17494" t="0" r="-17494" b="0"/>
              </a:stretch>
            </a:blipFill>
          </p:spPr>
        </p:sp>
      </p:grpSp>
      <p:grpSp>
        <p:nvGrpSpPr>
          <p:cNvPr name="Group 4" id="4"/>
          <p:cNvGrpSpPr/>
          <p:nvPr/>
        </p:nvGrpSpPr>
        <p:grpSpPr>
          <a:xfrm rot="0">
            <a:off x="1238512" y="689788"/>
            <a:ext cx="3837289" cy="4858432"/>
            <a:chOff x="0" y="0"/>
            <a:chExt cx="594497" cy="752698"/>
          </a:xfrm>
        </p:grpSpPr>
        <p:sp>
          <p:nvSpPr>
            <p:cNvPr name="Freeform 5" id="5"/>
            <p:cNvSpPr/>
            <p:nvPr/>
          </p:nvSpPr>
          <p:spPr>
            <a:xfrm flipH="false" flipV="false" rot="0">
              <a:off x="0" y="0"/>
              <a:ext cx="594497" cy="752698"/>
            </a:xfrm>
            <a:custGeom>
              <a:avLst/>
              <a:gdLst/>
              <a:ahLst/>
              <a:cxnLst/>
              <a:rect r="r" b="b" t="t" l="l"/>
              <a:pathLst>
                <a:path h="752698" w="594497">
                  <a:moveTo>
                    <a:pt x="0" y="0"/>
                  </a:moveTo>
                  <a:lnTo>
                    <a:pt x="594497" y="0"/>
                  </a:lnTo>
                  <a:lnTo>
                    <a:pt x="594497" y="752698"/>
                  </a:lnTo>
                  <a:lnTo>
                    <a:pt x="0" y="752698"/>
                  </a:lnTo>
                  <a:close/>
                </a:path>
              </a:pathLst>
            </a:custGeom>
            <a:blipFill>
              <a:blip r:embed="rId3"/>
              <a:stretch>
                <a:fillRect l="0" t="-9236" r="0" b="-9236"/>
              </a:stretch>
            </a:blipFill>
          </p:spPr>
        </p:sp>
      </p:grpSp>
      <p:grpSp>
        <p:nvGrpSpPr>
          <p:cNvPr name="Group 6" id="6"/>
          <p:cNvGrpSpPr/>
          <p:nvPr/>
        </p:nvGrpSpPr>
        <p:grpSpPr>
          <a:xfrm rot="0">
            <a:off x="690681" y="5829825"/>
            <a:ext cx="4385121" cy="4858432"/>
            <a:chOff x="0" y="0"/>
            <a:chExt cx="679370" cy="752698"/>
          </a:xfrm>
        </p:grpSpPr>
        <p:sp>
          <p:nvSpPr>
            <p:cNvPr name="Freeform 7" id="7"/>
            <p:cNvSpPr/>
            <p:nvPr/>
          </p:nvSpPr>
          <p:spPr>
            <a:xfrm flipH="false" flipV="false" rot="0">
              <a:off x="0" y="0"/>
              <a:ext cx="679370" cy="752698"/>
            </a:xfrm>
            <a:custGeom>
              <a:avLst/>
              <a:gdLst/>
              <a:ahLst/>
              <a:cxnLst/>
              <a:rect r="r" b="b" t="t" l="l"/>
              <a:pathLst>
                <a:path h="752698" w="679370">
                  <a:moveTo>
                    <a:pt x="0" y="0"/>
                  </a:moveTo>
                  <a:lnTo>
                    <a:pt x="679370" y="0"/>
                  </a:lnTo>
                  <a:lnTo>
                    <a:pt x="679370" y="752698"/>
                  </a:lnTo>
                  <a:lnTo>
                    <a:pt x="0" y="752698"/>
                  </a:lnTo>
                  <a:close/>
                </a:path>
              </a:pathLst>
            </a:custGeom>
            <a:solidFill>
              <a:srgbClr val="F10B0B"/>
            </a:solidFill>
            <a:ln w="12700">
              <a:solidFill>
                <a:srgbClr val="000000"/>
              </a:solidFill>
            </a:ln>
          </p:spPr>
        </p:sp>
      </p:grpSp>
      <p:sp>
        <p:nvSpPr>
          <p:cNvPr name="TextBox 8" id="8"/>
          <p:cNvSpPr txBox="true"/>
          <p:nvPr/>
        </p:nvSpPr>
        <p:spPr>
          <a:xfrm rot="0">
            <a:off x="3157157" y="-202598"/>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06</a:t>
            </a:r>
          </a:p>
        </p:txBody>
      </p:sp>
      <p:sp>
        <p:nvSpPr>
          <p:cNvPr name="TextBox 9" id="9"/>
          <p:cNvSpPr txBox="true"/>
          <p:nvPr/>
        </p:nvSpPr>
        <p:spPr>
          <a:xfrm rot="0">
            <a:off x="9144000" y="1506408"/>
            <a:ext cx="3082319"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Project</a:t>
            </a:r>
          </a:p>
        </p:txBody>
      </p:sp>
      <p:sp>
        <p:nvSpPr>
          <p:cNvPr name="TextBox 10" id="10"/>
          <p:cNvSpPr txBox="true"/>
          <p:nvPr/>
        </p:nvSpPr>
        <p:spPr>
          <a:xfrm rot="0">
            <a:off x="12226319" y="1506408"/>
            <a:ext cx="4193608" cy="1027986"/>
          </a:xfrm>
          <a:prstGeom prst="rect">
            <a:avLst/>
          </a:prstGeom>
        </p:spPr>
        <p:txBody>
          <a:bodyPr anchor="t" rtlCol="false" tIns="0" lIns="0" bIns="0" rIns="0">
            <a:spAutoFit/>
          </a:bodyPr>
          <a:lstStyle/>
          <a:p>
            <a:pPr algn="l">
              <a:lnSpc>
                <a:spcPts val="8354"/>
              </a:lnSpc>
              <a:spcBef>
                <a:spcPct val="0"/>
              </a:spcBef>
            </a:pPr>
            <a:r>
              <a:rPr lang="en-US" sz="5967">
                <a:solidFill>
                  <a:srgbClr val="F10B0B"/>
                </a:solidFill>
                <a:latin typeface="Montserrat Heavy"/>
                <a:ea typeface="Montserrat Heavy"/>
                <a:cs typeface="Montserrat Heavy"/>
                <a:sym typeface="Montserrat Heavy"/>
              </a:rPr>
              <a:t>Objective</a:t>
            </a:r>
          </a:p>
        </p:txBody>
      </p:sp>
      <p:sp>
        <p:nvSpPr>
          <p:cNvPr name="TextBox 11" id="11"/>
          <p:cNvSpPr txBox="true"/>
          <p:nvPr/>
        </p:nvSpPr>
        <p:spPr>
          <a:xfrm rot="0">
            <a:off x="9387569" y="2754262"/>
            <a:ext cx="8672577" cy="4988560"/>
          </a:xfrm>
          <a:prstGeom prst="rect">
            <a:avLst/>
          </a:prstGeom>
        </p:spPr>
        <p:txBody>
          <a:bodyPr anchor="t" rtlCol="false" tIns="0" lIns="0" bIns="0" rIns="0">
            <a:spAutoFit/>
          </a:bodyPr>
          <a:lstStyle/>
          <a:p>
            <a:pPr algn="just">
              <a:lnSpc>
                <a:spcPts val="3359"/>
              </a:lnSpc>
            </a:pPr>
            <a:r>
              <a:rPr lang="en-US" sz="2400">
                <a:solidFill>
                  <a:srgbClr val="000000"/>
                </a:solidFill>
                <a:latin typeface="Montserrat Bold"/>
                <a:ea typeface="Montserrat Bold"/>
                <a:cs typeface="Montserrat Bold"/>
                <a:sym typeface="Montserrat Bold"/>
              </a:rPr>
              <a:t>4. Temporal Trends: </a:t>
            </a:r>
          </a:p>
          <a:p>
            <a:pPr algn="just">
              <a:lnSpc>
                <a:spcPts val="3359"/>
              </a:lnSpc>
            </a:pPr>
            <a:r>
              <a:rPr lang="en-US" sz="2400">
                <a:solidFill>
                  <a:srgbClr val="000000"/>
                </a:solidFill>
                <a:latin typeface="Montserrat"/>
                <a:ea typeface="Montserrat"/>
                <a:cs typeface="Montserrat"/>
                <a:sym typeface="Montserrat"/>
              </a:rPr>
              <a:t>- Explore how YouTube song video metrics vary over time. </a:t>
            </a:r>
          </a:p>
          <a:p>
            <a:pPr algn="just">
              <a:lnSpc>
                <a:spcPts val="3359"/>
              </a:lnSpc>
            </a:pPr>
            <a:r>
              <a:rPr lang="en-US" sz="2400">
                <a:solidFill>
                  <a:srgbClr val="000000"/>
                </a:solidFill>
                <a:latin typeface="Montserrat"/>
                <a:ea typeface="Montserrat"/>
                <a:cs typeface="Montserrat"/>
                <a:sym typeface="Montserrat"/>
              </a:rPr>
              <a:t>- Identify peak publishing times and their impact on engagement. </a:t>
            </a:r>
          </a:p>
          <a:p>
            <a:pPr algn="just">
              <a:lnSpc>
                <a:spcPts val="3359"/>
              </a:lnSpc>
            </a:pPr>
          </a:p>
          <a:p>
            <a:pPr algn="just">
              <a:lnSpc>
                <a:spcPts val="3359"/>
              </a:lnSpc>
            </a:pPr>
            <a:r>
              <a:rPr lang="en-US" sz="2400">
                <a:solidFill>
                  <a:srgbClr val="000000"/>
                </a:solidFill>
                <a:latin typeface="Montserrat Bold"/>
                <a:ea typeface="Montserrat Bold"/>
                <a:cs typeface="Montserrat Bold"/>
                <a:sym typeface="Montserrat Bold"/>
              </a:rPr>
              <a:t>5. User Engagement Insights: </a:t>
            </a:r>
          </a:p>
          <a:p>
            <a:pPr algn="just">
              <a:lnSpc>
                <a:spcPts val="3359"/>
              </a:lnSpc>
            </a:pPr>
            <a:r>
              <a:rPr lang="en-US" sz="2400">
                <a:solidFill>
                  <a:srgbClr val="000000"/>
                </a:solidFill>
                <a:latin typeface="Montserrat"/>
                <a:ea typeface="Montserrat"/>
                <a:cs typeface="Montserrat"/>
                <a:sym typeface="Montserrat"/>
              </a:rPr>
              <a:t>- Investigate relationships between likes, comments, and views. </a:t>
            </a:r>
          </a:p>
          <a:p>
            <a:pPr algn="just">
              <a:lnSpc>
                <a:spcPts val="3359"/>
              </a:lnSpc>
            </a:pPr>
            <a:r>
              <a:rPr lang="en-US" sz="2400">
                <a:solidFill>
                  <a:srgbClr val="000000"/>
                </a:solidFill>
                <a:latin typeface="Montserrat"/>
                <a:ea typeface="Montserrat"/>
                <a:cs typeface="Montserrat"/>
                <a:sym typeface="Montserrat"/>
              </a:rPr>
              <a:t>- Identify factors influencing user engagement with YouTube song videos.</a:t>
            </a:r>
          </a:p>
          <a:p>
            <a:pPr algn="just">
              <a:lnSpc>
                <a:spcPts val="3220"/>
              </a:lnSpc>
              <a:spcBef>
                <a:spcPct val="0"/>
              </a:spcBef>
            </a:pPr>
          </a:p>
        </p:txBody>
      </p:sp>
      <p:grpSp>
        <p:nvGrpSpPr>
          <p:cNvPr name="Group 12" id="12"/>
          <p:cNvGrpSpPr/>
          <p:nvPr/>
        </p:nvGrpSpPr>
        <p:grpSpPr>
          <a:xfrm rot="0">
            <a:off x="9144000" y="-3254608"/>
            <a:ext cx="9546487" cy="4858432"/>
            <a:chOff x="0" y="0"/>
            <a:chExt cx="1479001" cy="752698"/>
          </a:xfrm>
        </p:grpSpPr>
        <p:sp>
          <p:nvSpPr>
            <p:cNvPr name="Freeform 13" id="13"/>
            <p:cNvSpPr/>
            <p:nvPr/>
          </p:nvSpPr>
          <p:spPr>
            <a:xfrm flipH="false" flipV="false" rot="0">
              <a:off x="0" y="0"/>
              <a:ext cx="1479001" cy="752698"/>
            </a:xfrm>
            <a:custGeom>
              <a:avLst/>
              <a:gdLst/>
              <a:ahLst/>
              <a:cxnLst/>
              <a:rect r="r" b="b" t="t" l="l"/>
              <a:pathLst>
                <a:path h="752698" w="1479001">
                  <a:moveTo>
                    <a:pt x="0" y="0"/>
                  </a:moveTo>
                  <a:lnTo>
                    <a:pt x="1479001" y="0"/>
                  </a:lnTo>
                  <a:lnTo>
                    <a:pt x="1479001" y="752698"/>
                  </a:lnTo>
                  <a:lnTo>
                    <a:pt x="0" y="752698"/>
                  </a:lnTo>
                  <a:close/>
                </a:path>
              </a:pathLst>
            </a:custGeom>
            <a:solidFill>
              <a:srgbClr val="F10B0B"/>
            </a:solidFill>
            <a:ln w="12700">
              <a:solidFill>
                <a:srgbClr val="000000"/>
              </a:solidFill>
            </a:ln>
          </p:spPr>
        </p:sp>
      </p:grpSp>
      <p:sp>
        <p:nvSpPr>
          <p:cNvPr name="TextBox 14" id="14"/>
          <p:cNvSpPr txBox="true"/>
          <p:nvPr/>
        </p:nvSpPr>
        <p:spPr>
          <a:xfrm rot="0">
            <a:off x="1264565" y="9686976"/>
            <a:ext cx="4041722" cy="315658"/>
          </a:xfrm>
          <a:prstGeom prst="rect">
            <a:avLst/>
          </a:prstGeom>
        </p:spPr>
        <p:txBody>
          <a:bodyPr anchor="t" rtlCol="false" tIns="0" lIns="0" bIns="0" rIns="0">
            <a:spAutoFit/>
          </a:bodyPr>
          <a:lstStyle/>
          <a:p>
            <a:pPr algn="l">
              <a:lnSpc>
                <a:spcPts val="2551"/>
              </a:lnSpc>
              <a:spcBef>
                <a:spcPct val="0"/>
              </a:spcBef>
            </a:pPr>
            <a:r>
              <a:rPr lang="en-US" sz="1822">
                <a:solidFill>
                  <a:srgbClr val="FFFFF3"/>
                </a:solidFill>
                <a:latin typeface="Montserrat Medium"/>
                <a:ea typeface="Montserrat Medium"/>
                <a:cs typeface="Montserrat Medium"/>
                <a:sym typeface="Montserrat Medium"/>
              </a:rPr>
              <a:t>ushashripati41997@gmail.com</a:t>
            </a:r>
          </a:p>
        </p:txBody>
      </p:sp>
      <p:sp>
        <p:nvSpPr>
          <p:cNvPr name="Freeform 15" id="15"/>
          <p:cNvSpPr/>
          <p:nvPr/>
        </p:nvSpPr>
        <p:spPr>
          <a:xfrm flipH="true" flipV="false" rot="0">
            <a:off x="17040828" y="957611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6"/>
            <a:stretch>
              <a:fillRect l="-2314" t="0" r="-231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5690189"/>
            <a:ext cx="13728595" cy="4690498"/>
            <a:chOff x="0" y="0"/>
            <a:chExt cx="2126919" cy="726681"/>
          </a:xfrm>
        </p:grpSpPr>
        <p:sp>
          <p:nvSpPr>
            <p:cNvPr name="Freeform 4" id="4"/>
            <p:cNvSpPr/>
            <p:nvPr/>
          </p:nvSpPr>
          <p:spPr>
            <a:xfrm flipH="false" flipV="false" rot="0">
              <a:off x="0" y="0"/>
              <a:ext cx="2126919" cy="726681"/>
            </a:xfrm>
            <a:custGeom>
              <a:avLst/>
              <a:gdLst/>
              <a:ahLst/>
              <a:cxnLst/>
              <a:rect r="r" b="b" t="t" l="l"/>
              <a:pathLst>
                <a:path h="726681" w="2126919">
                  <a:moveTo>
                    <a:pt x="0" y="0"/>
                  </a:moveTo>
                  <a:lnTo>
                    <a:pt x="2126919" y="0"/>
                  </a:lnTo>
                  <a:lnTo>
                    <a:pt x="2126919" y="726681"/>
                  </a:lnTo>
                  <a:lnTo>
                    <a:pt x="0" y="726681"/>
                  </a:lnTo>
                  <a:close/>
                </a:path>
              </a:pathLst>
            </a:custGeom>
            <a:blipFill>
              <a:blip r:embed="rId3"/>
              <a:stretch>
                <a:fillRect l="0" t="-47502" r="0" b="-47502"/>
              </a:stretch>
            </a:blipFill>
          </p:spPr>
        </p:sp>
      </p:grpSp>
      <p:grpSp>
        <p:nvGrpSpPr>
          <p:cNvPr name="Group 5" id="5"/>
          <p:cNvGrpSpPr/>
          <p:nvPr/>
        </p:nvGrpSpPr>
        <p:grpSpPr>
          <a:xfrm rot="0">
            <a:off x="5728897" y="1241746"/>
            <a:ext cx="12150732" cy="8414690"/>
            <a:chOff x="0" y="0"/>
            <a:chExt cx="3200193" cy="2216215"/>
          </a:xfrm>
        </p:grpSpPr>
        <p:sp>
          <p:nvSpPr>
            <p:cNvPr name="Freeform 6" id="6"/>
            <p:cNvSpPr/>
            <p:nvPr/>
          </p:nvSpPr>
          <p:spPr>
            <a:xfrm flipH="false" flipV="false" rot="0">
              <a:off x="0" y="0"/>
              <a:ext cx="3200193" cy="2216215"/>
            </a:xfrm>
            <a:custGeom>
              <a:avLst/>
              <a:gdLst/>
              <a:ahLst/>
              <a:cxnLst/>
              <a:rect r="r" b="b" t="t" l="l"/>
              <a:pathLst>
                <a:path h="2216215" w="3200193">
                  <a:moveTo>
                    <a:pt x="0" y="0"/>
                  </a:moveTo>
                  <a:lnTo>
                    <a:pt x="3200193" y="0"/>
                  </a:lnTo>
                  <a:lnTo>
                    <a:pt x="3200193" y="2216215"/>
                  </a:lnTo>
                  <a:lnTo>
                    <a:pt x="0" y="2216215"/>
                  </a:lnTo>
                  <a:close/>
                </a:path>
              </a:pathLst>
            </a:custGeom>
            <a:solidFill>
              <a:srgbClr val="F10B0B"/>
            </a:solidFill>
          </p:spPr>
        </p:sp>
        <p:sp>
          <p:nvSpPr>
            <p:cNvPr name="TextBox 7" id="7"/>
            <p:cNvSpPr txBox="true"/>
            <p:nvPr/>
          </p:nvSpPr>
          <p:spPr>
            <a:xfrm>
              <a:off x="0" y="-38100"/>
              <a:ext cx="3200193" cy="2254315"/>
            </a:xfrm>
            <a:prstGeom prst="rect">
              <a:avLst/>
            </a:prstGeom>
          </p:spPr>
          <p:txBody>
            <a:bodyPr anchor="ctr" rtlCol="false" tIns="50800" lIns="50800" bIns="50800" rIns="50800"/>
            <a:lstStyle/>
            <a:p>
              <a:pPr algn="ctr">
                <a:lnSpc>
                  <a:spcPts val="2083"/>
                </a:lnSpc>
              </a:pPr>
            </a:p>
          </p:txBody>
        </p:sp>
      </p:grpSp>
      <p:grpSp>
        <p:nvGrpSpPr>
          <p:cNvPr name="Group 8" id="8"/>
          <p:cNvGrpSpPr/>
          <p:nvPr/>
        </p:nvGrpSpPr>
        <p:grpSpPr>
          <a:xfrm rot="0">
            <a:off x="17259300" y="-399948"/>
            <a:ext cx="1834678" cy="11300907"/>
            <a:chOff x="0" y="0"/>
            <a:chExt cx="483207" cy="2976371"/>
          </a:xfrm>
        </p:grpSpPr>
        <p:sp>
          <p:nvSpPr>
            <p:cNvPr name="Freeform 9" id="9"/>
            <p:cNvSpPr/>
            <p:nvPr/>
          </p:nvSpPr>
          <p:spPr>
            <a:xfrm flipH="false" flipV="false" rot="0">
              <a:off x="0" y="0"/>
              <a:ext cx="483207" cy="2976370"/>
            </a:xfrm>
            <a:custGeom>
              <a:avLst/>
              <a:gdLst/>
              <a:ahLst/>
              <a:cxnLst/>
              <a:rect r="r" b="b" t="t" l="l"/>
              <a:pathLst>
                <a:path h="2976370" w="483207">
                  <a:moveTo>
                    <a:pt x="0" y="0"/>
                  </a:moveTo>
                  <a:lnTo>
                    <a:pt x="483207" y="0"/>
                  </a:lnTo>
                  <a:lnTo>
                    <a:pt x="483207" y="2976370"/>
                  </a:lnTo>
                  <a:lnTo>
                    <a:pt x="0" y="2976370"/>
                  </a:lnTo>
                  <a:close/>
                </a:path>
              </a:pathLst>
            </a:custGeom>
            <a:solidFill>
              <a:srgbClr val="FFFFFF"/>
            </a:solidFill>
          </p:spPr>
        </p:sp>
        <p:sp>
          <p:nvSpPr>
            <p:cNvPr name="TextBox 10" id="10"/>
            <p:cNvSpPr txBox="true"/>
            <p:nvPr/>
          </p:nvSpPr>
          <p:spPr>
            <a:xfrm>
              <a:off x="0" y="-38100"/>
              <a:ext cx="483207" cy="3014471"/>
            </a:xfrm>
            <a:prstGeom prst="rect">
              <a:avLst/>
            </a:prstGeom>
          </p:spPr>
          <p:txBody>
            <a:bodyPr anchor="ctr" rtlCol="false" tIns="50800" lIns="50800" bIns="50800" rIns="50800"/>
            <a:lstStyle/>
            <a:p>
              <a:pPr algn="ctr">
                <a:lnSpc>
                  <a:spcPts val="2083"/>
                </a:lnSpc>
              </a:pPr>
            </a:p>
          </p:txBody>
        </p:sp>
      </p:grpSp>
      <p:sp>
        <p:nvSpPr>
          <p:cNvPr name="Freeform 11" id="11"/>
          <p:cNvSpPr/>
          <p:nvPr/>
        </p:nvSpPr>
        <p:spPr>
          <a:xfrm flipH="true" flipV="false" rot="0">
            <a:off x="1470896" y="9507478"/>
            <a:ext cx="436944" cy="297916"/>
          </a:xfrm>
          <a:custGeom>
            <a:avLst/>
            <a:gdLst/>
            <a:ahLst/>
            <a:cxnLst/>
            <a:rect r="r" b="b" t="t" l="l"/>
            <a:pathLst>
              <a:path h="297916" w="436944">
                <a:moveTo>
                  <a:pt x="436944" y="0"/>
                </a:moveTo>
                <a:lnTo>
                  <a:pt x="0" y="0"/>
                </a:lnTo>
                <a:lnTo>
                  <a:pt x="0" y="297916"/>
                </a:lnTo>
                <a:lnTo>
                  <a:pt x="436944" y="297916"/>
                </a:lnTo>
                <a:lnTo>
                  <a:pt x="4369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548160" y="7089473"/>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096506" y="-208974"/>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38720" y="1667790"/>
            <a:ext cx="5307326" cy="6092811"/>
          </a:xfrm>
          <a:custGeom>
            <a:avLst/>
            <a:gdLst/>
            <a:ahLst/>
            <a:cxnLst/>
            <a:rect r="r" b="b" t="t" l="l"/>
            <a:pathLst>
              <a:path h="6092811" w="5307326">
                <a:moveTo>
                  <a:pt x="0" y="0"/>
                </a:moveTo>
                <a:lnTo>
                  <a:pt x="5307327" y="0"/>
                </a:lnTo>
                <a:lnTo>
                  <a:pt x="5307327" y="6092811"/>
                </a:lnTo>
                <a:lnTo>
                  <a:pt x="0" y="6092811"/>
                </a:lnTo>
                <a:lnTo>
                  <a:pt x="0" y="0"/>
                </a:lnTo>
                <a:close/>
              </a:path>
            </a:pathLst>
          </a:custGeom>
          <a:blipFill>
            <a:blip r:embed="rId8"/>
            <a:stretch>
              <a:fillRect l="0" t="0" r="0" b="0"/>
            </a:stretch>
          </a:blipFill>
        </p:spPr>
      </p:sp>
      <p:sp>
        <p:nvSpPr>
          <p:cNvPr name="Freeform 15" id="15"/>
          <p:cNvSpPr/>
          <p:nvPr/>
        </p:nvSpPr>
        <p:spPr>
          <a:xfrm flipH="false" flipV="false" rot="0">
            <a:off x="6081950" y="2917071"/>
            <a:ext cx="7150325" cy="520329"/>
          </a:xfrm>
          <a:custGeom>
            <a:avLst/>
            <a:gdLst/>
            <a:ahLst/>
            <a:cxnLst/>
            <a:rect r="r" b="b" t="t" l="l"/>
            <a:pathLst>
              <a:path h="520329" w="7150325">
                <a:moveTo>
                  <a:pt x="0" y="0"/>
                </a:moveTo>
                <a:lnTo>
                  <a:pt x="7150324" y="0"/>
                </a:lnTo>
                <a:lnTo>
                  <a:pt x="7150324" y="520329"/>
                </a:lnTo>
                <a:lnTo>
                  <a:pt x="0" y="520329"/>
                </a:lnTo>
                <a:lnTo>
                  <a:pt x="0" y="0"/>
                </a:lnTo>
                <a:close/>
              </a:path>
            </a:pathLst>
          </a:custGeom>
          <a:blipFill>
            <a:blip r:embed="rId9"/>
            <a:stretch>
              <a:fillRect l="0" t="0" r="0" b="0"/>
            </a:stretch>
          </a:blipFill>
        </p:spPr>
      </p:sp>
      <p:sp>
        <p:nvSpPr>
          <p:cNvPr name="Freeform 16" id="16"/>
          <p:cNvSpPr/>
          <p:nvPr/>
        </p:nvSpPr>
        <p:spPr>
          <a:xfrm flipH="false" flipV="false" rot="0">
            <a:off x="6081950" y="3969824"/>
            <a:ext cx="7150325" cy="597324"/>
          </a:xfrm>
          <a:custGeom>
            <a:avLst/>
            <a:gdLst/>
            <a:ahLst/>
            <a:cxnLst/>
            <a:rect r="r" b="b" t="t" l="l"/>
            <a:pathLst>
              <a:path h="597324" w="7150325">
                <a:moveTo>
                  <a:pt x="0" y="0"/>
                </a:moveTo>
                <a:lnTo>
                  <a:pt x="7150324" y="0"/>
                </a:lnTo>
                <a:lnTo>
                  <a:pt x="7150324" y="597324"/>
                </a:lnTo>
                <a:lnTo>
                  <a:pt x="0" y="597324"/>
                </a:lnTo>
                <a:lnTo>
                  <a:pt x="0" y="0"/>
                </a:lnTo>
                <a:close/>
              </a:path>
            </a:pathLst>
          </a:custGeom>
          <a:blipFill>
            <a:blip r:embed="rId10"/>
            <a:stretch>
              <a:fillRect l="0" t="0" r="0" b="0"/>
            </a:stretch>
          </a:blipFill>
        </p:spPr>
      </p:sp>
      <p:sp>
        <p:nvSpPr>
          <p:cNvPr name="Freeform 17" id="17"/>
          <p:cNvSpPr/>
          <p:nvPr/>
        </p:nvSpPr>
        <p:spPr>
          <a:xfrm flipH="false" flipV="false" rot="0">
            <a:off x="6081950" y="5143500"/>
            <a:ext cx="7150325" cy="559553"/>
          </a:xfrm>
          <a:custGeom>
            <a:avLst/>
            <a:gdLst/>
            <a:ahLst/>
            <a:cxnLst/>
            <a:rect r="r" b="b" t="t" l="l"/>
            <a:pathLst>
              <a:path h="559553" w="7150325">
                <a:moveTo>
                  <a:pt x="0" y="0"/>
                </a:moveTo>
                <a:lnTo>
                  <a:pt x="7150324" y="0"/>
                </a:lnTo>
                <a:lnTo>
                  <a:pt x="7150324" y="559553"/>
                </a:lnTo>
                <a:lnTo>
                  <a:pt x="0" y="559553"/>
                </a:lnTo>
                <a:lnTo>
                  <a:pt x="0" y="0"/>
                </a:lnTo>
                <a:close/>
              </a:path>
            </a:pathLst>
          </a:custGeom>
          <a:blipFill>
            <a:blip r:embed="rId11"/>
            <a:stretch>
              <a:fillRect l="0" t="0" r="0" b="-11977"/>
            </a:stretch>
          </a:blipFill>
        </p:spPr>
      </p:sp>
      <p:sp>
        <p:nvSpPr>
          <p:cNvPr name="Freeform 18" id="18"/>
          <p:cNvSpPr/>
          <p:nvPr/>
        </p:nvSpPr>
        <p:spPr>
          <a:xfrm flipH="false" flipV="false" rot="0">
            <a:off x="6081950" y="6341061"/>
            <a:ext cx="7127811" cy="618942"/>
          </a:xfrm>
          <a:custGeom>
            <a:avLst/>
            <a:gdLst/>
            <a:ahLst/>
            <a:cxnLst/>
            <a:rect r="r" b="b" t="t" l="l"/>
            <a:pathLst>
              <a:path h="618942" w="7127811">
                <a:moveTo>
                  <a:pt x="0" y="0"/>
                </a:moveTo>
                <a:lnTo>
                  <a:pt x="7127811" y="0"/>
                </a:lnTo>
                <a:lnTo>
                  <a:pt x="7127811" y="618941"/>
                </a:lnTo>
                <a:lnTo>
                  <a:pt x="0" y="618941"/>
                </a:lnTo>
                <a:lnTo>
                  <a:pt x="0" y="0"/>
                </a:lnTo>
                <a:close/>
              </a:path>
            </a:pathLst>
          </a:custGeom>
          <a:blipFill>
            <a:blip r:embed="rId12"/>
            <a:stretch>
              <a:fillRect l="0" t="0" r="0" b="0"/>
            </a:stretch>
          </a:blipFill>
        </p:spPr>
      </p:sp>
      <p:sp>
        <p:nvSpPr>
          <p:cNvPr name="Freeform 19" id="19"/>
          <p:cNvSpPr/>
          <p:nvPr/>
        </p:nvSpPr>
        <p:spPr>
          <a:xfrm flipH="false" flipV="false" rot="0">
            <a:off x="6040017" y="7655963"/>
            <a:ext cx="10725312" cy="467007"/>
          </a:xfrm>
          <a:custGeom>
            <a:avLst/>
            <a:gdLst/>
            <a:ahLst/>
            <a:cxnLst/>
            <a:rect r="r" b="b" t="t" l="l"/>
            <a:pathLst>
              <a:path h="467007" w="10725312">
                <a:moveTo>
                  <a:pt x="0" y="0"/>
                </a:moveTo>
                <a:lnTo>
                  <a:pt x="10725312" y="0"/>
                </a:lnTo>
                <a:lnTo>
                  <a:pt x="10725312" y="467006"/>
                </a:lnTo>
                <a:lnTo>
                  <a:pt x="0" y="467006"/>
                </a:lnTo>
                <a:lnTo>
                  <a:pt x="0" y="0"/>
                </a:lnTo>
                <a:close/>
              </a:path>
            </a:pathLst>
          </a:custGeom>
          <a:blipFill>
            <a:blip r:embed="rId13"/>
            <a:stretch>
              <a:fillRect l="0" t="0" r="0" b="-13007"/>
            </a:stretch>
          </a:blipFill>
        </p:spPr>
      </p:sp>
      <p:sp>
        <p:nvSpPr>
          <p:cNvPr name="Freeform 20" id="20"/>
          <p:cNvSpPr/>
          <p:nvPr/>
        </p:nvSpPr>
        <p:spPr>
          <a:xfrm flipH="false" flipV="false" rot="0">
            <a:off x="6040017" y="8759838"/>
            <a:ext cx="7192257" cy="559398"/>
          </a:xfrm>
          <a:custGeom>
            <a:avLst/>
            <a:gdLst/>
            <a:ahLst/>
            <a:cxnLst/>
            <a:rect r="r" b="b" t="t" l="l"/>
            <a:pathLst>
              <a:path h="559398" w="7192257">
                <a:moveTo>
                  <a:pt x="0" y="0"/>
                </a:moveTo>
                <a:lnTo>
                  <a:pt x="7192257" y="0"/>
                </a:lnTo>
                <a:lnTo>
                  <a:pt x="7192257" y="559398"/>
                </a:lnTo>
                <a:lnTo>
                  <a:pt x="0" y="559398"/>
                </a:lnTo>
                <a:lnTo>
                  <a:pt x="0" y="0"/>
                </a:lnTo>
                <a:close/>
              </a:path>
            </a:pathLst>
          </a:custGeom>
          <a:blipFill>
            <a:blip r:embed="rId14"/>
            <a:stretch>
              <a:fillRect l="0" t="0" r="0" b="0"/>
            </a:stretch>
          </a:blipFill>
        </p:spPr>
      </p:sp>
      <p:sp>
        <p:nvSpPr>
          <p:cNvPr name="TextBox 21" id="21"/>
          <p:cNvSpPr txBox="true"/>
          <p:nvPr/>
        </p:nvSpPr>
        <p:spPr>
          <a:xfrm rot="0">
            <a:off x="9144000" y="1312808"/>
            <a:ext cx="5441446"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Measures</a:t>
            </a:r>
          </a:p>
        </p:txBody>
      </p:sp>
      <p:sp>
        <p:nvSpPr>
          <p:cNvPr name="TextBox 22" id="22"/>
          <p:cNvSpPr txBox="true"/>
          <p:nvPr/>
        </p:nvSpPr>
        <p:spPr>
          <a:xfrm rot="0">
            <a:off x="121220" y="-82072"/>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07</a:t>
            </a:r>
          </a:p>
        </p:txBody>
      </p:sp>
      <p:sp>
        <p:nvSpPr>
          <p:cNvPr name="TextBox 23" id="23"/>
          <p:cNvSpPr txBox="true"/>
          <p:nvPr/>
        </p:nvSpPr>
        <p:spPr>
          <a:xfrm rot="0">
            <a:off x="5879070" y="1312808"/>
            <a:ext cx="3264930"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Bold"/>
                <a:ea typeface="Montserrat Bold"/>
                <a:cs typeface="Montserrat Bold"/>
                <a:sym typeface="Montserrat Bold"/>
              </a:rPr>
              <a:t>Created</a:t>
            </a:r>
          </a:p>
        </p:txBody>
      </p:sp>
      <p:sp>
        <p:nvSpPr>
          <p:cNvPr name="TextBox 24" id="24"/>
          <p:cNvSpPr txBox="true"/>
          <p:nvPr/>
        </p:nvSpPr>
        <p:spPr>
          <a:xfrm rot="0">
            <a:off x="6081950" y="2396876"/>
            <a:ext cx="8675345" cy="43878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1) Average Views : Avearge views calculated.</a:t>
            </a:r>
          </a:p>
        </p:txBody>
      </p:sp>
      <p:sp>
        <p:nvSpPr>
          <p:cNvPr name="TextBox 25" id="25"/>
          <p:cNvSpPr txBox="true"/>
          <p:nvPr/>
        </p:nvSpPr>
        <p:spPr>
          <a:xfrm rot="0">
            <a:off x="6081950" y="3494550"/>
            <a:ext cx="9710892" cy="389549"/>
          </a:xfrm>
          <a:prstGeom prst="rect">
            <a:avLst/>
          </a:prstGeom>
        </p:spPr>
        <p:txBody>
          <a:bodyPr anchor="t" rtlCol="false" tIns="0" lIns="0" bIns="0" rIns="0">
            <a:spAutoFit/>
          </a:bodyPr>
          <a:lstStyle/>
          <a:p>
            <a:pPr algn="ctr">
              <a:lnSpc>
                <a:spcPts val="3203"/>
              </a:lnSpc>
              <a:spcBef>
                <a:spcPct val="0"/>
              </a:spcBef>
            </a:pPr>
            <a:r>
              <a:rPr lang="en-US" sz="2288" spc="153">
                <a:solidFill>
                  <a:srgbClr val="FFFFFF"/>
                </a:solidFill>
                <a:latin typeface="Montserrat Bold"/>
                <a:ea typeface="Montserrat Bold"/>
                <a:cs typeface="Montserrat Bold"/>
                <a:sym typeface="Montserrat Bold"/>
              </a:rPr>
              <a:t>2</a:t>
            </a:r>
            <a:r>
              <a:rPr lang="en-US" sz="2288" spc="153">
                <a:solidFill>
                  <a:srgbClr val="FFFFFF"/>
                </a:solidFill>
                <a:latin typeface="Montserrat Bold"/>
                <a:ea typeface="Montserrat Bold"/>
                <a:cs typeface="Montserrat Bold"/>
                <a:sym typeface="Montserrat Bold"/>
              </a:rPr>
              <a:t>) COMMENT COUNT : SUM OF COMMENTS CALCULATED.</a:t>
            </a:r>
          </a:p>
        </p:txBody>
      </p:sp>
      <p:sp>
        <p:nvSpPr>
          <p:cNvPr name="TextBox 26" id="26"/>
          <p:cNvSpPr txBox="true"/>
          <p:nvPr/>
        </p:nvSpPr>
        <p:spPr>
          <a:xfrm rot="0">
            <a:off x="6104463" y="4671695"/>
            <a:ext cx="9328216" cy="43878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3) Favourite count : sum of Favorite count calculated.</a:t>
            </a:r>
          </a:p>
        </p:txBody>
      </p:sp>
      <p:sp>
        <p:nvSpPr>
          <p:cNvPr name="TextBox 27" id="27"/>
          <p:cNvSpPr txBox="true"/>
          <p:nvPr/>
        </p:nvSpPr>
        <p:spPr>
          <a:xfrm rot="0">
            <a:off x="6081950" y="5807828"/>
            <a:ext cx="8675345" cy="43878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4) Like count : sum of like count calculated.</a:t>
            </a:r>
          </a:p>
        </p:txBody>
      </p:sp>
      <p:sp>
        <p:nvSpPr>
          <p:cNvPr name="TextBox 28" id="28"/>
          <p:cNvSpPr txBox="true"/>
          <p:nvPr/>
        </p:nvSpPr>
        <p:spPr>
          <a:xfrm rot="0">
            <a:off x="6081950" y="7064777"/>
            <a:ext cx="9710892" cy="43878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5) Total Duration : Total duration of song is calculated.</a:t>
            </a:r>
          </a:p>
        </p:txBody>
      </p:sp>
      <p:sp>
        <p:nvSpPr>
          <p:cNvPr name="TextBox 29" id="29"/>
          <p:cNvSpPr txBox="true"/>
          <p:nvPr/>
        </p:nvSpPr>
        <p:spPr>
          <a:xfrm rot="0">
            <a:off x="6048284" y="8227744"/>
            <a:ext cx="9710892" cy="43878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Montserrat Bold"/>
                <a:ea typeface="Montserrat Bold"/>
                <a:cs typeface="Montserrat Bold"/>
                <a:sym typeface="Montserrat Bold"/>
              </a:rPr>
              <a:t>6) View Count : Sum of View count is calculated.</a:t>
            </a:r>
          </a:p>
        </p:txBody>
      </p:sp>
      <p:sp>
        <p:nvSpPr>
          <p:cNvPr name="Freeform 30" id="30"/>
          <p:cNvSpPr/>
          <p:nvPr/>
        </p:nvSpPr>
        <p:spPr>
          <a:xfrm flipH="false" flipV="false" rot="0">
            <a:off x="14585446" y="236344"/>
            <a:ext cx="3474699" cy="534640"/>
          </a:xfrm>
          <a:custGeom>
            <a:avLst/>
            <a:gdLst/>
            <a:ahLst/>
            <a:cxnLst/>
            <a:rect r="r" b="b" t="t" l="l"/>
            <a:pathLst>
              <a:path h="534640" w="3474699">
                <a:moveTo>
                  <a:pt x="0" y="0"/>
                </a:moveTo>
                <a:lnTo>
                  <a:pt x="3474699" y="0"/>
                </a:lnTo>
                <a:lnTo>
                  <a:pt x="3474699" y="534640"/>
                </a:lnTo>
                <a:lnTo>
                  <a:pt x="0" y="534640"/>
                </a:lnTo>
                <a:lnTo>
                  <a:pt x="0" y="0"/>
                </a:lnTo>
                <a:close/>
              </a:path>
            </a:pathLst>
          </a:custGeom>
          <a:blipFill>
            <a:blip r:embed="rId15"/>
            <a:stretch>
              <a:fillRect l="-2314" t="0" r="-231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607405" y="-1685642"/>
            <a:ext cx="9290942" cy="11972642"/>
            <a:chOff x="0" y="0"/>
            <a:chExt cx="2446997" cy="3153289"/>
          </a:xfrm>
        </p:grpSpPr>
        <p:sp>
          <p:nvSpPr>
            <p:cNvPr name="Freeform 4" id="4"/>
            <p:cNvSpPr/>
            <p:nvPr/>
          </p:nvSpPr>
          <p:spPr>
            <a:xfrm flipH="false" flipV="false" rot="0">
              <a:off x="0" y="0"/>
              <a:ext cx="2446997" cy="3153289"/>
            </a:xfrm>
            <a:custGeom>
              <a:avLst/>
              <a:gdLst/>
              <a:ahLst/>
              <a:cxnLst/>
              <a:rect r="r" b="b" t="t" l="l"/>
              <a:pathLst>
                <a:path h="3153289" w="2446997">
                  <a:moveTo>
                    <a:pt x="0" y="0"/>
                  </a:moveTo>
                  <a:lnTo>
                    <a:pt x="2446997" y="0"/>
                  </a:lnTo>
                  <a:lnTo>
                    <a:pt x="2446997" y="3153289"/>
                  </a:lnTo>
                  <a:lnTo>
                    <a:pt x="0" y="3153289"/>
                  </a:lnTo>
                  <a:close/>
                </a:path>
              </a:pathLst>
            </a:custGeom>
            <a:solidFill>
              <a:srgbClr val="FFFFF3"/>
            </a:solidFill>
          </p:spPr>
        </p:sp>
        <p:sp>
          <p:nvSpPr>
            <p:cNvPr name="TextBox 5" id="5"/>
            <p:cNvSpPr txBox="true"/>
            <p:nvPr/>
          </p:nvSpPr>
          <p:spPr>
            <a:xfrm>
              <a:off x="0" y="-38100"/>
              <a:ext cx="2446997" cy="3191389"/>
            </a:xfrm>
            <a:prstGeom prst="rect">
              <a:avLst/>
            </a:prstGeom>
          </p:spPr>
          <p:txBody>
            <a:bodyPr anchor="ctr" rtlCol="false" tIns="50800" lIns="50800" bIns="50800" rIns="50800"/>
            <a:lstStyle/>
            <a:p>
              <a:pPr algn="ctr">
                <a:lnSpc>
                  <a:spcPts val="2083"/>
                </a:lnSpc>
              </a:pPr>
            </a:p>
          </p:txBody>
        </p:sp>
      </p:grpSp>
      <p:grpSp>
        <p:nvGrpSpPr>
          <p:cNvPr name="Group 6" id="6"/>
          <p:cNvGrpSpPr/>
          <p:nvPr/>
        </p:nvGrpSpPr>
        <p:grpSpPr>
          <a:xfrm rot="0">
            <a:off x="4799922" y="-1533242"/>
            <a:ext cx="13488078" cy="11820242"/>
            <a:chOff x="0" y="0"/>
            <a:chExt cx="3552416" cy="3113150"/>
          </a:xfrm>
        </p:grpSpPr>
        <p:sp>
          <p:nvSpPr>
            <p:cNvPr name="Freeform 7" id="7"/>
            <p:cNvSpPr/>
            <p:nvPr/>
          </p:nvSpPr>
          <p:spPr>
            <a:xfrm flipH="false" flipV="false" rot="0">
              <a:off x="0" y="0"/>
              <a:ext cx="3552416" cy="3113150"/>
            </a:xfrm>
            <a:custGeom>
              <a:avLst/>
              <a:gdLst/>
              <a:ahLst/>
              <a:cxnLst/>
              <a:rect r="r" b="b" t="t" l="l"/>
              <a:pathLst>
                <a:path h="3113150" w="3552416">
                  <a:moveTo>
                    <a:pt x="0" y="0"/>
                  </a:moveTo>
                  <a:lnTo>
                    <a:pt x="3552416" y="0"/>
                  </a:lnTo>
                  <a:lnTo>
                    <a:pt x="3552416" y="3113150"/>
                  </a:lnTo>
                  <a:lnTo>
                    <a:pt x="0" y="3113150"/>
                  </a:lnTo>
                  <a:close/>
                </a:path>
              </a:pathLst>
            </a:custGeom>
            <a:solidFill>
              <a:srgbClr val="F10B0B"/>
            </a:solidFill>
          </p:spPr>
        </p:sp>
        <p:sp>
          <p:nvSpPr>
            <p:cNvPr name="TextBox 8" id="8"/>
            <p:cNvSpPr txBox="true"/>
            <p:nvPr/>
          </p:nvSpPr>
          <p:spPr>
            <a:xfrm>
              <a:off x="0" y="-38100"/>
              <a:ext cx="3552416" cy="3151250"/>
            </a:xfrm>
            <a:prstGeom prst="rect">
              <a:avLst/>
            </a:prstGeom>
          </p:spPr>
          <p:txBody>
            <a:bodyPr anchor="ctr" rtlCol="false" tIns="50800" lIns="50800" bIns="50800" rIns="50800"/>
            <a:lstStyle/>
            <a:p>
              <a:pPr algn="ctr">
                <a:lnSpc>
                  <a:spcPts val="2083"/>
                </a:lnSpc>
              </a:pPr>
            </a:p>
          </p:txBody>
        </p:sp>
      </p:grpSp>
      <p:sp>
        <p:nvSpPr>
          <p:cNvPr name="Freeform 9" id="9"/>
          <p:cNvSpPr/>
          <p:nvPr/>
        </p:nvSpPr>
        <p:spPr>
          <a:xfrm flipH="false" flipV="false" rot="0">
            <a:off x="-4426940" y="7360647"/>
            <a:ext cx="9096320" cy="3291214"/>
          </a:xfrm>
          <a:custGeom>
            <a:avLst/>
            <a:gdLst/>
            <a:ahLst/>
            <a:cxnLst/>
            <a:rect r="r" b="b" t="t" l="l"/>
            <a:pathLst>
              <a:path h="3291214" w="9096320">
                <a:moveTo>
                  <a:pt x="0" y="0"/>
                </a:moveTo>
                <a:lnTo>
                  <a:pt x="9096320" y="0"/>
                </a:lnTo>
                <a:lnTo>
                  <a:pt x="9096320" y="3291214"/>
                </a:lnTo>
                <a:lnTo>
                  <a:pt x="0" y="3291214"/>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6822356" y="9728001"/>
            <a:ext cx="436944" cy="297916"/>
          </a:xfrm>
          <a:custGeom>
            <a:avLst/>
            <a:gdLst/>
            <a:ahLst/>
            <a:cxnLst/>
            <a:rect r="r" b="b" t="t" l="l"/>
            <a:pathLst>
              <a:path h="297916" w="436944">
                <a:moveTo>
                  <a:pt x="436944" y="0"/>
                </a:moveTo>
                <a:lnTo>
                  <a:pt x="0" y="0"/>
                </a:lnTo>
                <a:lnTo>
                  <a:pt x="0" y="297917"/>
                </a:lnTo>
                <a:lnTo>
                  <a:pt x="436944" y="297917"/>
                </a:lnTo>
                <a:lnTo>
                  <a:pt x="43694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110811" y="1998733"/>
            <a:ext cx="12866299" cy="7259567"/>
          </a:xfrm>
          <a:custGeom>
            <a:avLst/>
            <a:gdLst/>
            <a:ahLst/>
            <a:cxnLst/>
            <a:rect r="r" b="b" t="t" l="l"/>
            <a:pathLst>
              <a:path h="7259567" w="12866299">
                <a:moveTo>
                  <a:pt x="0" y="0"/>
                </a:moveTo>
                <a:lnTo>
                  <a:pt x="12866299" y="0"/>
                </a:lnTo>
                <a:lnTo>
                  <a:pt x="12866299" y="7259567"/>
                </a:lnTo>
                <a:lnTo>
                  <a:pt x="0" y="7259567"/>
                </a:lnTo>
                <a:lnTo>
                  <a:pt x="0" y="0"/>
                </a:lnTo>
                <a:close/>
              </a:path>
            </a:pathLst>
          </a:custGeom>
          <a:blipFill>
            <a:blip r:embed="rId7"/>
            <a:stretch>
              <a:fillRect l="-163" t="0" r="-163" b="-92"/>
            </a:stretch>
          </a:blipFill>
        </p:spPr>
      </p:sp>
      <p:sp>
        <p:nvSpPr>
          <p:cNvPr name="TextBox 12" id="12"/>
          <p:cNvSpPr txBox="true"/>
          <p:nvPr/>
        </p:nvSpPr>
        <p:spPr>
          <a:xfrm rot="0">
            <a:off x="0" y="-190500"/>
            <a:ext cx="2149129" cy="1749862"/>
          </a:xfrm>
          <a:prstGeom prst="rect">
            <a:avLst/>
          </a:prstGeom>
        </p:spPr>
        <p:txBody>
          <a:bodyPr anchor="t" rtlCol="false" tIns="0" lIns="0" bIns="0" rIns="0">
            <a:spAutoFit/>
          </a:bodyPr>
          <a:lstStyle/>
          <a:p>
            <a:pPr algn="ctr">
              <a:lnSpc>
                <a:spcPts val="14360"/>
              </a:lnSpc>
              <a:spcBef>
                <a:spcPct val="0"/>
              </a:spcBef>
            </a:pPr>
            <a:r>
              <a:rPr lang="en-US" sz="10257" spc="687">
                <a:solidFill>
                  <a:srgbClr val="FFFFF3"/>
                </a:solidFill>
                <a:latin typeface="Montserrat Heavy"/>
                <a:ea typeface="Montserrat Heavy"/>
                <a:cs typeface="Montserrat Heavy"/>
                <a:sym typeface="Montserrat Heavy"/>
              </a:rPr>
              <a:t>08</a:t>
            </a:r>
          </a:p>
        </p:txBody>
      </p:sp>
      <p:sp>
        <p:nvSpPr>
          <p:cNvPr name="TextBox 13" id="13"/>
          <p:cNvSpPr txBox="true"/>
          <p:nvPr/>
        </p:nvSpPr>
        <p:spPr>
          <a:xfrm rot="0">
            <a:off x="4801960" y="-123825"/>
            <a:ext cx="8684080" cy="1027986"/>
          </a:xfrm>
          <a:prstGeom prst="rect">
            <a:avLst/>
          </a:prstGeom>
        </p:spPr>
        <p:txBody>
          <a:bodyPr anchor="t" rtlCol="false" tIns="0" lIns="0" bIns="0" rIns="0">
            <a:spAutoFit/>
          </a:bodyPr>
          <a:lstStyle/>
          <a:p>
            <a:pPr algn="l">
              <a:lnSpc>
                <a:spcPts val="8354"/>
              </a:lnSpc>
              <a:spcBef>
                <a:spcPct val="0"/>
              </a:spcBef>
            </a:pPr>
            <a:r>
              <a:rPr lang="en-US" sz="5967">
                <a:solidFill>
                  <a:srgbClr val="000000"/>
                </a:solidFill>
                <a:latin typeface="Montserrat Heavy"/>
                <a:ea typeface="Montserrat Heavy"/>
                <a:cs typeface="Montserrat Heavy"/>
                <a:sym typeface="Montserrat Heavy"/>
              </a:rPr>
              <a:t>Power BI Dashborad</a:t>
            </a:r>
          </a:p>
        </p:txBody>
      </p:sp>
      <p:sp>
        <p:nvSpPr>
          <p:cNvPr name="TextBox 14" id="14"/>
          <p:cNvSpPr txBox="true"/>
          <p:nvPr/>
        </p:nvSpPr>
        <p:spPr>
          <a:xfrm rot="0">
            <a:off x="5335871" y="655856"/>
            <a:ext cx="8150169" cy="1027986"/>
          </a:xfrm>
          <a:prstGeom prst="rect">
            <a:avLst/>
          </a:prstGeom>
        </p:spPr>
        <p:txBody>
          <a:bodyPr anchor="t" rtlCol="false" tIns="0" lIns="0" bIns="0" rIns="0">
            <a:spAutoFit/>
          </a:bodyPr>
          <a:lstStyle/>
          <a:p>
            <a:pPr algn="l">
              <a:lnSpc>
                <a:spcPts val="8354"/>
              </a:lnSpc>
              <a:spcBef>
                <a:spcPct val="0"/>
              </a:spcBef>
            </a:pPr>
            <a:r>
              <a:rPr lang="en-US" sz="5967">
                <a:solidFill>
                  <a:srgbClr val="FFFFFF"/>
                </a:solidFill>
                <a:latin typeface="Montserrat Heavy"/>
                <a:ea typeface="Montserrat Heavy"/>
                <a:cs typeface="Montserrat Heavy"/>
                <a:sym typeface="Montserrat Heavy"/>
              </a:rPr>
              <a:t>Song Data Analysis</a:t>
            </a:r>
          </a:p>
        </p:txBody>
      </p:sp>
      <p:sp>
        <p:nvSpPr>
          <p:cNvPr name="TextBox 15" id="15"/>
          <p:cNvSpPr txBox="true"/>
          <p:nvPr/>
        </p:nvSpPr>
        <p:spPr>
          <a:xfrm rot="0">
            <a:off x="5110811" y="9689901"/>
            <a:ext cx="4653351" cy="339188"/>
          </a:xfrm>
          <a:prstGeom prst="rect">
            <a:avLst/>
          </a:prstGeom>
        </p:spPr>
        <p:txBody>
          <a:bodyPr anchor="t" rtlCol="false" tIns="0" lIns="0" bIns="0" rIns="0">
            <a:spAutoFit/>
          </a:bodyPr>
          <a:lstStyle/>
          <a:p>
            <a:pPr algn="ctr">
              <a:lnSpc>
                <a:spcPts val="2829"/>
              </a:lnSpc>
              <a:spcBef>
                <a:spcPct val="0"/>
              </a:spcBef>
            </a:pPr>
            <a:r>
              <a:rPr lang="en-US" sz="2021">
                <a:solidFill>
                  <a:srgbClr val="000000"/>
                </a:solidFill>
                <a:latin typeface="Montserrat Bold"/>
                <a:ea typeface="Montserrat Bold"/>
                <a:cs typeface="Montserrat Bold"/>
                <a:sym typeface="Montserrat Bold"/>
              </a:rPr>
              <a:t>ushashripati41997@gmail.com</a:t>
            </a:r>
          </a:p>
        </p:txBody>
      </p:sp>
      <p:sp>
        <p:nvSpPr>
          <p:cNvPr name="Freeform 16" id="16"/>
          <p:cNvSpPr/>
          <p:nvPr/>
        </p:nvSpPr>
        <p:spPr>
          <a:xfrm flipH="false" flipV="false" rot="0">
            <a:off x="14528920" y="236344"/>
            <a:ext cx="3531225" cy="543338"/>
          </a:xfrm>
          <a:custGeom>
            <a:avLst/>
            <a:gdLst/>
            <a:ahLst/>
            <a:cxnLst/>
            <a:rect r="r" b="b" t="t" l="l"/>
            <a:pathLst>
              <a:path h="543338" w="3531225">
                <a:moveTo>
                  <a:pt x="0" y="0"/>
                </a:moveTo>
                <a:lnTo>
                  <a:pt x="3531225" y="0"/>
                </a:lnTo>
                <a:lnTo>
                  <a:pt x="3531225" y="543337"/>
                </a:lnTo>
                <a:lnTo>
                  <a:pt x="0" y="543337"/>
                </a:lnTo>
                <a:lnTo>
                  <a:pt x="0" y="0"/>
                </a:lnTo>
                <a:close/>
              </a:path>
            </a:pathLst>
          </a:custGeom>
          <a:blipFill>
            <a:blip r:embed="rId8"/>
            <a:stretch>
              <a:fillRect l="-2314" t="0" r="-2314"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DAGJ_t8_9gk</dc:identifier>
  <dcterms:modified xsi:type="dcterms:W3CDTF">2011-08-01T06:04:30Z</dcterms:modified>
  <cp:revision>1</cp:revision>
  <dc:title>music</dc:title>
</cp:coreProperties>
</file>